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5"/>
  </p:notesMasterIdLst>
  <p:sldIdLst>
    <p:sldId id="257"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86" r:id="rId17"/>
    <p:sldId id="287" r:id="rId18"/>
    <p:sldId id="288" r:id="rId19"/>
    <p:sldId id="289" r:id="rId20"/>
    <p:sldId id="273" r:id="rId21"/>
    <p:sldId id="292" r:id="rId22"/>
    <p:sldId id="276" r:id="rId23"/>
    <p:sldId id="277" r:id="rId24"/>
    <p:sldId id="290" r:id="rId25"/>
    <p:sldId id="278" r:id="rId26"/>
    <p:sldId id="279" r:id="rId27"/>
    <p:sldId id="293" r:id="rId28"/>
    <p:sldId id="280" r:id="rId29"/>
    <p:sldId id="281" r:id="rId30"/>
    <p:sldId id="291" r:id="rId31"/>
    <p:sldId id="282" r:id="rId32"/>
    <p:sldId id="284" r:id="rId33"/>
    <p:sldId id="285" r:id="rId34"/>
  </p:sldIdLst>
  <p:sldSz cx="12192000" cy="6858000"/>
  <p:notesSz cx="6858000" cy="9144000"/>
  <p:custDataLst>
    <p:tags r:id="rId3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27" autoAdjust="0"/>
    <p:restoredTop sz="26608" autoAdjust="0"/>
  </p:normalViewPr>
  <p:slideViewPr>
    <p:cSldViewPr snapToGrid="0">
      <p:cViewPr varScale="1">
        <p:scale>
          <a:sx n="82" d="100"/>
          <a:sy n="82" d="100"/>
        </p:scale>
        <p:origin x="792" y="77"/>
      </p:cViewPr>
      <p:guideLst>
        <p:guide orient="horz" pos="2160"/>
        <p:guide pos="3840"/>
      </p:guideLst>
    </p:cSldViewPr>
  </p:slideViewPr>
  <p:outlineViewPr>
    <p:cViewPr>
      <p:scale>
        <a:sx n="33" d="100"/>
        <a:sy n="33" d="100"/>
      </p:scale>
      <p:origin x="0" y="-3074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E35-860B-4871-A991-5C688CB9BBEB}" type="datetimeFigureOut">
              <a:rPr lang="en-US" smtClean="0"/>
              <a:pPr/>
              <a:t>10/24/2024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0B1BF6-FBDD-40FA-A7D6-4D370D96B19E}" type="slidenum">
              <a:rPr lang="en-US" smtClean="0"/>
              <a:pPr/>
              <a:t>‹#›</a:t>
            </a:fld>
            <a:endParaRPr lang="en-US"/>
          </a:p>
        </p:txBody>
      </p:sp>
    </p:spTree>
    <p:extLst>
      <p:ext uri="{BB962C8B-B14F-4D97-AF65-F5344CB8AC3E}">
        <p14:creationId xmlns:p14="http://schemas.microsoft.com/office/powerpoint/2010/main" val="259295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62FAFD-8644-45A4-B625-C1EED27E66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6803063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10</a:t>
            </a:fld>
            <a:endParaRPr lang="en-US" dirty="0"/>
          </a:p>
        </p:txBody>
      </p:sp>
    </p:spTree>
    <p:extLst>
      <p:ext uri="{BB962C8B-B14F-4D97-AF65-F5344CB8AC3E}">
        <p14:creationId xmlns:p14="http://schemas.microsoft.com/office/powerpoint/2010/main" val="9870626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r>
              <a:rPr lang="en-US" dirty="0"/>
              <a:t>Two basic types of cookies(key</a:t>
            </a:r>
            <a:r>
              <a:rPr lang="en-US" baseline="0" dirty="0"/>
              <a:t> term) </a:t>
            </a:r>
            <a:endParaRPr lang="en-US" dirty="0"/>
          </a:p>
          <a:p>
            <a:pPr marL="176679" indent="-176679">
              <a:buFont typeface="Arial" pitchFamily="34" charset="0"/>
              <a:buChar char="•"/>
            </a:pPr>
            <a:r>
              <a:rPr lang="en-US" dirty="0"/>
              <a:t>Most cookies</a:t>
            </a:r>
            <a:r>
              <a:rPr lang="en-US" baseline="0" dirty="0"/>
              <a:t> are harmless and are intended to provide customized service</a:t>
            </a:r>
          </a:p>
          <a:p>
            <a:pPr marL="176679" indent="-176679">
              <a:buFont typeface="Arial"/>
              <a:buChar char="•"/>
            </a:pPr>
            <a:r>
              <a:rPr lang="en-US" dirty="0"/>
              <a:t>First party</a:t>
            </a:r>
            <a:r>
              <a:rPr lang="en-US" baseline="0" dirty="0"/>
              <a:t> </a:t>
            </a:r>
            <a:r>
              <a:rPr lang="en-US" dirty="0"/>
              <a:t>cookies (key</a:t>
            </a:r>
            <a:r>
              <a:rPr lang="en-US" baseline="0" dirty="0"/>
              <a:t> term) </a:t>
            </a:r>
            <a:r>
              <a:rPr lang="en-US" dirty="0"/>
              <a:t>are</a:t>
            </a:r>
            <a:r>
              <a:rPr lang="en-US" baseline="0" dirty="0"/>
              <a:t> generated by the website you are currently visiting. </a:t>
            </a:r>
          </a:p>
          <a:p>
            <a:pPr marL="176679" indent="-176679">
              <a:buFont typeface="Arial"/>
              <a:buChar char="•"/>
            </a:pPr>
            <a:r>
              <a:rPr lang="en-US" baseline="0" dirty="0"/>
              <a:t>Third party cookies </a:t>
            </a:r>
            <a:r>
              <a:rPr lang="en-US" dirty="0"/>
              <a:t>(key</a:t>
            </a:r>
            <a:r>
              <a:rPr lang="en-US" baseline="0" dirty="0"/>
              <a:t> term) are generated by an advertising company that is affiliated with the website you are visiting. Often referred to as tracking cookies </a:t>
            </a:r>
            <a:r>
              <a:rPr lang="en-US" dirty="0"/>
              <a:t>(key</a:t>
            </a:r>
            <a:r>
              <a:rPr lang="en-US" baseline="0" dirty="0"/>
              <a:t> term) </a:t>
            </a:r>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11</a:t>
            </a:fld>
            <a:endParaRPr lang="en-US" dirty="0"/>
          </a:p>
        </p:txBody>
      </p:sp>
    </p:spTree>
    <p:extLst>
      <p:ext uri="{BB962C8B-B14F-4D97-AF65-F5344CB8AC3E}">
        <p14:creationId xmlns:p14="http://schemas.microsoft.com/office/powerpoint/2010/main" val="160319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r>
              <a:rPr lang="en-US" dirty="0"/>
              <a:t>Privacy mode (key</a:t>
            </a:r>
            <a:r>
              <a:rPr lang="en-US" baseline="0" dirty="0"/>
              <a:t> term) </a:t>
            </a:r>
            <a:r>
              <a:rPr lang="en-US" dirty="0"/>
              <a:t>eliminates history files as well as blocks most cookies.</a:t>
            </a:r>
          </a:p>
          <a:p>
            <a:endParaRPr lang="en-US" dirty="0"/>
          </a:p>
          <a:p>
            <a:r>
              <a:rPr lang="en-US" dirty="0"/>
              <a:t>InPrivate Browsing (key</a:t>
            </a:r>
            <a:r>
              <a:rPr lang="en-US" baseline="0" dirty="0"/>
              <a:t> term) privacy mode for Internet Explorer</a:t>
            </a:r>
          </a:p>
          <a:p>
            <a:endParaRPr lang="en-US" baseline="0" dirty="0"/>
          </a:p>
          <a:p>
            <a:r>
              <a:rPr lang="en-US" baseline="0" dirty="0"/>
              <a:t>Private Browsing </a:t>
            </a:r>
            <a:r>
              <a:rPr lang="en-US" dirty="0"/>
              <a:t>(key</a:t>
            </a:r>
            <a:r>
              <a:rPr lang="en-US" baseline="0" dirty="0"/>
              <a:t> term) privacy mode for Safari</a:t>
            </a:r>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12</a:t>
            </a:fld>
            <a:endParaRPr lang="en-US" dirty="0"/>
          </a:p>
        </p:txBody>
      </p:sp>
    </p:spTree>
    <p:extLst>
      <p:ext uri="{BB962C8B-B14F-4D97-AF65-F5344CB8AC3E}">
        <p14:creationId xmlns:p14="http://schemas.microsoft.com/office/powerpoint/2010/main" val="856026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lvl="1" eaLnBrk="1" hangingPunct="1">
              <a:buFontTx/>
              <a:buChar char="•"/>
            </a:pPr>
            <a:r>
              <a:rPr lang="en-US" sz="1000" dirty="0"/>
              <a:t>Web bugs (key term) – small programs typically hidden within the HTML code for a Web page or e-mail message and can be used to secretly read e-mail message or work with cookies to collect and report information back to a predefined server on the Web</a:t>
            </a:r>
          </a:p>
          <a:p>
            <a:pPr marL="457200" marR="0" lvl="1" indent="0" algn="l" defTabSz="914400" rtl="0" eaLnBrk="1" fontAlgn="auto" latinLnBrk="0" hangingPunct="1">
              <a:lnSpc>
                <a:spcPct val="100000"/>
              </a:lnSpc>
              <a:spcBef>
                <a:spcPts val="0"/>
              </a:spcBef>
              <a:spcAft>
                <a:spcPts val="0"/>
              </a:spcAft>
              <a:buClrTx/>
              <a:buSzTx/>
              <a:buFontTx/>
              <a:buChar char="•"/>
              <a:tabLst/>
              <a:defRPr/>
            </a:pPr>
            <a:r>
              <a:rPr lang="en-US" sz="1000" dirty="0"/>
              <a:t>Spyware (key</a:t>
            </a:r>
            <a:r>
              <a:rPr lang="en-US" sz="1000" baseline="0" dirty="0"/>
              <a:t> term) </a:t>
            </a:r>
            <a:r>
              <a:rPr lang="en-US" sz="1000" dirty="0"/>
              <a:t>– wide range of programs that are designed to secretly record and report an individual’s activities on the Internet; in addition to Internet Ad cookies, there are also</a:t>
            </a:r>
          </a:p>
          <a:p>
            <a:pPr lvl="1" eaLnBrk="1" hangingPunct="1">
              <a:buFontTx/>
              <a:buChar char="•"/>
            </a:pPr>
            <a:r>
              <a:rPr lang="en-US" sz="1000" dirty="0"/>
              <a:t>Computer monitoring software (key term)– invasive and dangerous type of spyware; programs record every activity and keystroke made on a computer system including credit card numbers, bank account numbers, and e-mail messages</a:t>
            </a:r>
          </a:p>
          <a:p>
            <a:pPr lvl="2" eaLnBrk="1" hangingPunct="1">
              <a:buFontTx/>
              <a:buChar char="•"/>
            </a:pPr>
            <a:r>
              <a:rPr lang="en-US" sz="1000" dirty="0"/>
              <a:t>Keystroke loggers (key term)– can be deposited on a hard drive without detection from the Web or by someone installing programs directly onto a computer</a:t>
            </a:r>
          </a:p>
          <a:p>
            <a:pPr lvl="0" eaLnBrk="1" hangingPunct="1">
              <a:buFontTx/>
              <a:buNone/>
            </a:pPr>
            <a:endParaRPr lang="en-US" sz="1000" dirty="0"/>
          </a:p>
          <a:p>
            <a:pPr lvl="0" eaLnBrk="1" hangingPunct="1">
              <a:buFontTx/>
              <a:buNone/>
            </a:pPr>
            <a:r>
              <a:rPr lang="en-US" sz="1000" dirty="0"/>
              <a:t>Anti-Spyware or spy removal</a:t>
            </a:r>
            <a:r>
              <a:rPr lang="en-US" sz="1000" baseline="0" dirty="0"/>
              <a:t> programs (key term) - a</a:t>
            </a:r>
            <a:r>
              <a:rPr lang="en-US" sz="1000" dirty="0"/>
              <a:t> category of programs known as spy removal programs (key term) – designed to detect Web bugs and monitoring software</a:t>
            </a:r>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13</a:t>
            </a:fld>
            <a:endParaRPr lang="en-US" dirty="0"/>
          </a:p>
        </p:txBody>
      </p:sp>
    </p:spTree>
    <p:extLst>
      <p:ext uri="{BB962C8B-B14F-4D97-AF65-F5344CB8AC3E}">
        <p14:creationId xmlns:p14="http://schemas.microsoft.com/office/powerpoint/2010/main" val="6209792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r>
              <a:rPr lang="en-US" dirty="0"/>
              <a:t>How would you feel</a:t>
            </a:r>
            <a:r>
              <a:rPr lang="en-US" baseline="0" dirty="0"/>
              <a:t> if information you posted about yourself on the Web kept you from getting a job?</a:t>
            </a:r>
          </a:p>
          <a:p>
            <a:endParaRPr lang="en-US" baseline="0" dirty="0"/>
          </a:p>
          <a:p>
            <a:r>
              <a:rPr lang="en-US" baseline="0" dirty="0"/>
              <a:t>Online identity </a:t>
            </a:r>
            <a:r>
              <a:rPr lang="en-US" dirty="0"/>
              <a:t>(key</a:t>
            </a:r>
            <a:r>
              <a:rPr lang="en-US" baseline="0" dirty="0"/>
              <a:t> term) the information that people voluntarily post about themselves online.</a:t>
            </a:r>
          </a:p>
          <a:p>
            <a:endParaRPr lang="en-US" baseline="0" dirty="0"/>
          </a:p>
          <a:p>
            <a:r>
              <a:rPr lang="en-US" baseline="0" dirty="0"/>
              <a:t>There are now major laws on privacy such as:</a:t>
            </a:r>
          </a:p>
          <a:p>
            <a:pPr marL="176679" indent="-176679">
              <a:buFont typeface="Arial"/>
              <a:buChar char="•"/>
            </a:pPr>
            <a:r>
              <a:rPr lang="en-US" baseline="0" dirty="0"/>
              <a:t>Gramm-Leach-Bliley Act </a:t>
            </a:r>
            <a:r>
              <a:rPr lang="en-US" dirty="0"/>
              <a:t>(key</a:t>
            </a:r>
            <a:r>
              <a:rPr lang="en-US" baseline="0" dirty="0"/>
              <a:t> term) which protects personal financial information</a:t>
            </a:r>
          </a:p>
          <a:p>
            <a:pPr marL="176679" indent="-176679">
              <a:buFont typeface="Arial"/>
              <a:buChar char="•"/>
            </a:pPr>
            <a:r>
              <a:rPr lang="en-US" baseline="0" dirty="0"/>
              <a:t>Health Insurance Portability and Accountability Act (HIPAA) </a:t>
            </a:r>
            <a:r>
              <a:rPr lang="en-US" dirty="0"/>
              <a:t>(key</a:t>
            </a:r>
            <a:r>
              <a:rPr lang="en-US" baseline="0" dirty="0"/>
              <a:t> term) which protects medical records</a:t>
            </a:r>
          </a:p>
          <a:p>
            <a:pPr marL="176679" indent="-176679">
              <a:buFont typeface="Arial"/>
              <a:buChar char="•"/>
            </a:pPr>
            <a:r>
              <a:rPr lang="en-US" baseline="0" dirty="0"/>
              <a:t>Family Educational Rights and Privacy Act (FERPA) </a:t>
            </a:r>
            <a:r>
              <a:rPr lang="en-US" dirty="0"/>
              <a:t>(key</a:t>
            </a:r>
            <a:r>
              <a:rPr lang="en-US" baseline="0" dirty="0"/>
              <a:t> term)  restricts disclosure of educational records </a:t>
            </a:r>
          </a:p>
        </p:txBody>
      </p:sp>
      <p:sp>
        <p:nvSpPr>
          <p:cNvPr id="4" name="Slide Number Placeholder 3"/>
          <p:cNvSpPr>
            <a:spLocks noGrp="1"/>
          </p:cNvSpPr>
          <p:nvPr>
            <p:ph type="sldNum" sz="quarter" idx="10"/>
          </p:nvPr>
        </p:nvSpPr>
        <p:spPr/>
        <p:txBody>
          <a:bodyPr/>
          <a:lstStyle/>
          <a:p>
            <a:fld id="{698C3BD6-6E9E-4EC5-9EB7-9EF59D084D06}" type="slidenum">
              <a:rPr lang="en-US" smtClean="0"/>
              <a:pPr/>
              <a:t>14</a:t>
            </a:fld>
            <a:endParaRPr lang="en-US" dirty="0"/>
          </a:p>
        </p:txBody>
      </p:sp>
    </p:spTree>
    <p:extLst>
      <p:ext uri="{BB962C8B-B14F-4D97-AF65-F5344CB8AC3E}">
        <p14:creationId xmlns:p14="http://schemas.microsoft.com/office/powerpoint/2010/main" val="20613165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buFontTx/>
              <a:buNone/>
            </a:pPr>
            <a:r>
              <a:rPr lang="en-US" sz="1100" dirty="0"/>
              <a:t>Security (key term) involves protecting individuals and organizations from theft and danger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1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100" dirty="0"/>
              <a:t>People who gain unauthorized access to computers are hackers (key term)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1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100" dirty="0"/>
              <a:t>Not all hackers act</a:t>
            </a:r>
            <a:r>
              <a:rPr lang="en-US" sz="1100" baseline="0" dirty="0"/>
              <a:t> with malicious intent</a:t>
            </a:r>
            <a:endParaRPr lang="en-US" sz="1100" dirty="0"/>
          </a:p>
          <a:p>
            <a:pPr eaLnBrk="1" hangingPunct="1">
              <a:buFontTx/>
              <a:buNone/>
            </a:pPr>
            <a:endParaRPr lang="en-US" sz="1100" dirty="0"/>
          </a:p>
          <a:p>
            <a:pPr eaLnBrk="1" hangingPunct="1">
              <a:buFontTx/>
              <a:buNone/>
            </a:pPr>
            <a:r>
              <a:rPr lang="en-US" sz="1100" dirty="0"/>
              <a:t>Computer crime (key term)  cybercrime (key term)  - a criminal</a:t>
            </a:r>
            <a:r>
              <a:rPr lang="en-US" sz="1100" baseline="0" dirty="0"/>
              <a:t> offense that involves a computer and a network</a:t>
            </a:r>
            <a:endParaRPr lang="en-US" sz="1100" dirty="0"/>
          </a:p>
          <a:p>
            <a:pPr eaLnBrk="1" hangingPunct="1">
              <a:buFontTx/>
              <a:buNone/>
            </a:pPr>
            <a:endParaRPr lang="en-US" sz="1100" dirty="0"/>
          </a:p>
          <a:p>
            <a:pPr eaLnBrk="1" hangingPunct="1">
              <a:buFontTx/>
              <a:buNone/>
            </a:pPr>
            <a:r>
              <a:rPr lang="en-US" sz="1100" dirty="0"/>
              <a:t>Computer criminals – those using computer technology to engage in illegal action</a:t>
            </a:r>
          </a:p>
          <a:p>
            <a:pPr eaLnBrk="1" hangingPunct="1">
              <a:buFontTx/>
              <a:buNone/>
            </a:pPr>
            <a:endParaRPr lang="en-US" sz="1100" dirty="0"/>
          </a:p>
          <a:p>
            <a:pPr eaLnBrk="1" hangingPunct="1">
              <a:buFontTx/>
              <a:buNone/>
            </a:pPr>
            <a:endParaRPr lang="en-US" sz="1100"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15</a:t>
            </a:fld>
            <a:endParaRPr lang="en-US" dirty="0"/>
          </a:p>
        </p:txBody>
      </p:sp>
    </p:spTree>
    <p:extLst>
      <p:ext uri="{BB962C8B-B14F-4D97-AF65-F5344CB8AC3E}">
        <p14:creationId xmlns:p14="http://schemas.microsoft.com/office/powerpoint/2010/main" val="1160913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0B1BF6-FBDD-40FA-A7D6-4D370D96B19E}" type="slidenum">
              <a:rPr lang="en-US" smtClean="0"/>
              <a:pPr/>
              <a:t>16</a:t>
            </a:fld>
            <a:endParaRPr lang="en-US"/>
          </a:p>
        </p:txBody>
      </p:sp>
    </p:spTree>
    <p:extLst>
      <p:ext uri="{BB962C8B-B14F-4D97-AF65-F5344CB8AC3E}">
        <p14:creationId xmlns:p14="http://schemas.microsoft.com/office/powerpoint/2010/main" val="9147794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Denial of service attacks (key term) – attempts to slow down or stop a computer system or network by flooding a computer or network with requests for information and data.  The targets of these attacks are usually ISPs.</a:t>
            </a:r>
          </a:p>
          <a:p>
            <a:endParaRPr lang="en-US" dirty="0"/>
          </a:p>
          <a:p>
            <a:pPr marL="0" marR="0" lvl="0" indent="0" algn="l" defTabSz="914400" rtl="0" eaLnBrk="1" fontAlgn="auto" latinLnBrk="0" hangingPunct="1">
              <a:lnSpc>
                <a:spcPct val="80000"/>
              </a:lnSpc>
              <a:spcBef>
                <a:spcPts val="0"/>
              </a:spcBef>
              <a:spcAft>
                <a:spcPts val="0"/>
              </a:spcAft>
              <a:buClrTx/>
              <a:buSzTx/>
              <a:buFontTx/>
              <a:buNone/>
              <a:tabLst/>
              <a:defRPr/>
            </a:pPr>
            <a:r>
              <a:rPr lang="en-US" sz="1100" dirty="0"/>
              <a:t>Rogue Wi-Fi Hotspots (key term) – imitate free Wi-Fi networks and capture any and all information sent by the users to legitimate sites including usernames and passwords.</a:t>
            </a:r>
          </a:p>
          <a:p>
            <a:pPr lvl="0" eaLnBrk="1" hangingPunct="1">
              <a:lnSpc>
                <a:spcPct val="80000"/>
              </a:lnSpc>
              <a:buFontTx/>
              <a:buNone/>
            </a:pPr>
            <a:endParaRPr lang="en-US" sz="1100" dirty="0"/>
          </a:p>
          <a:p>
            <a:pPr lvl="0" eaLnBrk="1" hangingPunct="1">
              <a:lnSpc>
                <a:spcPct val="80000"/>
              </a:lnSpc>
              <a:buFontTx/>
              <a:buNone/>
            </a:pPr>
            <a:r>
              <a:rPr lang="en-US" sz="1100" dirty="0"/>
              <a:t>Data manipulation – finding entry into someone’s computer network and leaving a prankster’s message </a:t>
            </a:r>
          </a:p>
          <a:p>
            <a:pPr lvl="1" eaLnBrk="1" hangingPunct="1">
              <a:lnSpc>
                <a:spcPct val="80000"/>
              </a:lnSpc>
              <a:buFontTx/>
              <a:buChar char="•"/>
            </a:pPr>
            <a:r>
              <a:rPr lang="en-US" sz="1100" dirty="0"/>
              <a:t>Computer Fraud and Abuse Act – law states that it’s a crime for an unauthorized person to view, copy or damage data using any computer across state lines</a:t>
            </a:r>
          </a:p>
          <a:p>
            <a:endParaRPr lang="en-US" dirty="0"/>
          </a:p>
        </p:txBody>
      </p:sp>
      <p:sp>
        <p:nvSpPr>
          <p:cNvPr id="4" name="Slide Number Placeholder 3"/>
          <p:cNvSpPr>
            <a:spLocks noGrp="1"/>
          </p:cNvSpPr>
          <p:nvPr>
            <p:ph type="sldNum" sz="quarter" idx="10"/>
          </p:nvPr>
        </p:nvSpPr>
        <p:spPr/>
        <p:txBody>
          <a:bodyPr/>
          <a:lstStyle/>
          <a:p>
            <a:fld id="{A40B1BF6-FBDD-40FA-A7D6-4D370D96B19E}" type="slidenum">
              <a:rPr lang="en-US" smtClean="0"/>
              <a:pPr/>
              <a:t>17</a:t>
            </a:fld>
            <a:endParaRPr lang="en-US"/>
          </a:p>
        </p:txBody>
      </p:sp>
    </p:spTree>
    <p:extLst>
      <p:ext uri="{BB962C8B-B14F-4D97-AF65-F5344CB8AC3E}">
        <p14:creationId xmlns:p14="http://schemas.microsoft.com/office/powerpoint/2010/main" val="24742928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80000"/>
              </a:lnSpc>
              <a:spcBef>
                <a:spcPts val="0"/>
              </a:spcBef>
              <a:spcAft>
                <a:spcPts val="0"/>
              </a:spcAft>
              <a:buClrTx/>
              <a:buSzTx/>
              <a:buFontTx/>
              <a:buNone/>
              <a:tabLst/>
              <a:defRPr/>
            </a:pPr>
            <a:r>
              <a:rPr lang="en-US" sz="1100" dirty="0"/>
              <a:t>Internet scams (key term) –a fraudulent or deceptive act or operation to trick someone into providing personal information or spending money for little or no return</a:t>
            </a:r>
          </a:p>
          <a:p>
            <a:pPr marL="0" marR="0" lvl="0" indent="0" algn="l" defTabSz="914400" rtl="0" eaLnBrk="1" fontAlgn="auto" latinLnBrk="0" hangingPunct="1">
              <a:lnSpc>
                <a:spcPct val="80000"/>
              </a:lnSpc>
              <a:spcBef>
                <a:spcPts val="0"/>
              </a:spcBef>
              <a:spcAft>
                <a:spcPts val="0"/>
              </a:spcAft>
              <a:buClrTx/>
              <a:buSzTx/>
              <a:buFontTx/>
              <a:buNone/>
              <a:tabLst/>
              <a:defRPr/>
            </a:pPr>
            <a:endParaRPr lang="en-US" sz="1100" dirty="0"/>
          </a:p>
          <a:p>
            <a:pPr lvl="0" eaLnBrk="1" hangingPunct="1">
              <a:lnSpc>
                <a:spcPct val="80000"/>
              </a:lnSpc>
              <a:buFontTx/>
              <a:buNone/>
            </a:pPr>
            <a:r>
              <a:rPr lang="en-US" sz="1100" dirty="0"/>
              <a:t>Identity Theft – illegal</a:t>
            </a:r>
            <a:r>
              <a:rPr lang="en-US" sz="1100" baseline="0" dirty="0"/>
              <a:t> assumption of someone’s identity for purpose of economic gain</a:t>
            </a:r>
            <a:endParaRPr lang="en-US" sz="1100" dirty="0"/>
          </a:p>
          <a:p>
            <a:pPr lvl="0" eaLnBrk="1" hangingPunct="1">
              <a:lnSpc>
                <a:spcPct val="80000"/>
              </a:lnSpc>
              <a:buFontTx/>
              <a:buNone/>
            </a:pPr>
            <a:endParaRPr lang="en-US" sz="1100" dirty="0"/>
          </a:p>
          <a:p>
            <a:pPr lvl="0" eaLnBrk="1" hangingPunct="1">
              <a:lnSpc>
                <a:spcPct val="80000"/>
              </a:lnSpc>
              <a:buFontTx/>
              <a:buNone/>
            </a:pPr>
            <a:r>
              <a:rPr lang="en-US" sz="1100" dirty="0"/>
              <a:t>Cyber-bullying (key term) - the use of the Internet, cell phones, or other devices to send or post content intended to hurt or embarrass another person.</a:t>
            </a:r>
          </a:p>
          <a:p>
            <a:pPr lvl="1" eaLnBrk="1" hangingPunct="1">
              <a:lnSpc>
                <a:spcPct val="80000"/>
              </a:lnSpc>
              <a:buFontTx/>
              <a:buChar char="•"/>
            </a:pPr>
            <a:r>
              <a:rPr lang="en-US" sz="1100" dirty="0"/>
              <a:t>sending repeated unwanted emails</a:t>
            </a:r>
          </a:p>
          <a:p>
            <a:pPr lvl="1" eaLnBrk="1" hangingPunct="1">
              <a:lnSpc>
                <a:spcPct val="80000"/>
              </a:lnSpc>
              <a:buFontTx/>
              <a:buChar char="•"/>
            </a:pPr>
            <a:r>
              <a:rPr lang="en-US" sz="1100" dirty="0"/>
              <a:t>ganging up on victims in electronic forums</a:t>
            </a:r>
          </a:p>
          <a:p>
            <a:pPr lvl="1" eaLnBrk="1" hangingPunct="1">
              <a:lnSpc>
                <a:spcPct val="80000"/>
              </a:lnSpc>
              <a:buFontTx/>
              <a:buChar char="•"/>
            </a:pPr>
            <a:r>
              <a:rPr lang="en-US" sz="1100" dirty="0"/>
              <a:t>posting false statements designed to injure the reputation of another</a:t>
            </a:r>
          </a:p>
          <a:p>
            <a:pPr lvl="1" eaLnBrk="1" hangingPunct="1">
              <a:lnSpc>
                <a:spcPct val="80000"/>
              </a:lnSpc>
              <a:buFontTx/>
              <a:buChar char="•"/>
            </a:pPr>
            <a:r>
              <a:rPr lang="en-US" sz="1100" dirty="0"/>
              <a:t>maliciously disclosing personal data about a person that could lead to harm to that person</a:t>
            </a:r>
          </a:p>
          <a:p>
            <a:pPr lvl="1" eaLnBrk="1" hangingPunct="1">
              <a:lnSpc>
                <a:spcPct val="80000"/>
              </a:lnSpc>
              <a:buFontTx/>
              <a:buChar char="•"/>
            </a:pPr>
            <a:r>
              <a:rPr lang="en-US" sz="1100" dirty="0"/>
              <a:t>sending any type of communication that is threatening or harassing</a:t>
            </a:r>
          </a:p>
          <a:p>
            <a:pPr lvl="1" eaLnBrk="1" hangingPunct="1">
              <a:lnSpc>
                <a:spcPct val="80000"/>
              </a:lnSpc>
              <a:buFontTx/>
              <a:buNone/>
            </a:pPr>
            <a:endParaRPr lang="en-US" sz="1100" dirty="0"/>
          </a:p>
          <a:p>
            <a:pPr marL="0" lvl="1" defTabSz="942289">
              <a:defRPr/>
            </a:pPr>
            <a:r>
              <a:rPr lang="en-US" sz="1100" dirty="0"/>
              <a:t>Phishing (key term)  attempts to trick Internet users into thinking a fake but official-looking website is legitimate.</a:t>
            </a:r>
          </a:p>
          <a:p>
            <a:pPr lvl="2" eaLnBrk="1" hangingPunct="1">
              <a:lnSpc>
                <a:spcPct val="80000"/>
              </a:lnSpc>
              <a:buFontTx/>
              <a:buNone/>
            </a:pPr>
            <a:endParaRPr lang="en-US" sz="1100" dirty="0"/>
          </a:p>
          <a:p>
            <a:pPr lvl="0" eaLnBrk="1" hangingPunct="1">
              <a:lnSpc>
                <a:spcPct val="80000"/>
              </a:lnSpc>
              <a:buFontTx/>
              <a:buNone/>
            </a:pPr>
            <a:endParaRPr lang="en-US" sz="1100" dirty="0"/>
          </a:p>
          <a:p>
            <a:pPr lvl="0" eaLnBrk="1" hangingPunct="1">
              <a:lnSpc>
                <a:spcPct val="80000"/>
              </a:lnSpc>
              <a:buFontTx/>
              <a:buNone/>
            </a:pPr>
            <a:endParaRPr lang="en-US" sz="1100" dirty="0"/>
          </a:p>
          <a:p>
            <a:endParaRPr lang="en-US" dirty="0"/>
          </a:p>
        </p:txBody>
      </p:sp>
      <p:sp>
        <p:nvSpPr>
          <p:cNvPr id="4" name="Slide Number Placeholder 3"/>
          <p:cNvSpPr>
            <a:spLocks noGrp="1"/>
          </p:cNvSpPr>
          <p:nvPr>
            <p:ph type="sldNum" sz="quarter" idx="10"/>
          </p:nvPr>
        </p:nvSpPr>
        <p:spPr/>
        <p:txBody>
          <a:bodyPr/>
          <a:lstStyle/>
          <a:p>
            <a:fld id="{A40B1BF6-FBDD-40FA-A7D6-4D370D96B19E}" type="slidenum">
              <a:rPr lang="en-US" smtClean="0"/>
              <a:pPr/>
              <a:t>18</a:t>
            </a:fld>
            <a:endParaRPr lang="en-US"/>
          </a:p>
        </p:txBody>
      </p:sp>
    </p:spTree>
    <p:extLst>
      <p:ext uri="{BB962C8B-B14F-4D97-AF65-F5344CB8AC3E}">
        <p14:creationId xmlns:p14="http://schemas.microsoft.com/office/powerpoint/2010/main" val="41004029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a:lnSpc>
                <a:spcPct val="80000"/>
              </a:lnSpc>
            </a:pPr>
            <a:r>
              <a:rPr lang="en-US" sz="1100" dirty="0"/>
              <a:t>Creation of malicious programs – called malware (key term)which is short for </a:t>
            </a:r>
            <a:r>
              <a:rPr lang="en-US" sz="1100" u="sng" dirty="0"/>
              <a:t>mal</a:t>
            </a:r>
            <a:r>
              <a:rPr lang="en-US" sz="1100" dirty="0"/>
              <a:t>icious soft</a:t>
            </a:r>
            <a:r>
              <a:rPr lang="en-US" sz="1100" u="sng" dirty="0"/>
              <a:t>ware</a:t>
            </a:r>
          </a:p>
          <a:p>
            <a:pPr>
              <a:lnSpc>
                <a:spcPct val="80000"/>
              </a:lnSpc>
            </a:pPr>
            <a:r>
              <a:rPr lang="en-US" sz="1100" dirty="0"/>
              <a:t>Crackers (key term) create and distribute malicious programs</a:t>
            </a:r>
          </a:p>
          <a:p>
            <a:pPr lvl="1" algn="l" eaLnBrk="1" hangingPunct="1">
              <a:lnSpc>
                <a:spcPct val="80000"/>
              </a:lnSpc>
              <a:buFontTx/>
              <a:buChar char="•"/>
            </a:pPr>
            <a:endParaRPr lang="en-US" sz="1100" u="sng" dirty="0"/>
          </a:p>
          <a:p>
            <a:pPr lvl="0" algn="l" eaLnBrk="1" hangingPunct="1">
              <a:lnSpc>
                <a:spcPct val="80000"/>
              </a:lnSpc>
              <a:buFontTx/>
              <a:buNone/>
            </a:pPr>
            <a:r>
              <a:rPr lang="en-US" sz="1100" dirty="0"/>
              <a:t>Viruses (key term)–migrate through networks and operating systems and most attach themselves to different programs and databases; can alter and/or delete files; can damage system components; </a:t>
            </a:r>
          </a:p>
          <a:p>
            <a:pPr lvl="0" algn="l" eaLnBrk="1" hangingPunct="1">
              <a:lnSpc>
                <a:spcPct val="80000"/>
              </a:lnSpc>
              <a:buFontTx/>
              <a:buNone/>
            </a:pPr>
            <a:r>
              <a:rPr lang="en-US" sz="1100" dirty="0"/>
              <a:t>Computer Fraud and Abuse Act (key term) makes spreading a virus a federal offense</a:t>
            </a:r>
          </a:p>
          <a:p>
            <a:pPr marL="647824" lvl="1" indent="-176679">
              <a:lnSpc>
                <a:spcPct val="80000"/>
              </a:lnSpc>
              <a:buFont typeface="Arial" pitchFamily="34" charset="0"/>
              <a:buChar char="•"/>
            </a:pPr>
            <a:endParaRPr lang="en-US" sz="1100" dirty="0"/>
          </a:p>
          <a:p>
            <a:pPr lvl="0" algn="l" eaLnBrk="1" hangingPunct="1">
              <a:lnSpc>
                <a:spcPct val="80000"/>
              </a:lnSpc>
              <a:buFontTx/>
              <a:buNone/>
            </a:pPr>
            <a:r>
              <a:rPr lang="en-US" sz="1100" dirty="0"/>
              <a:t>Worms (key term) – a special type of virus</a:t>
            </a:r>
          </a:p>
          <a:p>
            <a:pPr lvl="0" algn="l" eaLnBrk="1" hangingPunct="1">
              <a:lnSpc>
                <a:spcPct val="80000"/>
              </a:lnSpc>
              <a:buFontTx/>
              <a:buChar char="•"/>
            </a:pPr>
            <a:r>
              <a:rPr lang="en-US" sz="1100" dirty="0"/>
              <a:t>Doesn’t attach to a program </a:t>
            </a:r>
          </a:p>
          <a:p>
            <a:pPr lvl="0" algn="l" eaLnBrk="1" hangingPunct="1">
              <a:lnSpc>
                <a:spcPct val="80000"/>
              </a:lnSpc>
              <a:buFontTx/>
              <a:buChar char="•"/>
            </a:pPr>
            <a:r>
              <a:rPr lang="en-US" sz="1100" dirty="0"/>
              <a:t>Fills the computer with self-replicating information or can be a carrier of a more traditional virus</a:t>
            </a:r>
          </a:p>
          <a:p>
            <a:pPr lvl="1" algn="l" eaLnBrk="1" hangingPunct="1">
              <a:lnSpc>
                <a:spcPct val="80000"/>
              </a:lnSpc>
              <a:buFontTx/>
              <a:buChar char="•"/>
            </a:pPr>
            <a:endParaRPr lang="en-US" sz="1100" dirty="0"/>
          </a:p>
          <a:p>
            <a:pPr lvl="0" algn="l" eaLnBrk="1" hangingPunct="1">
              <a:lnSpc>
                <a:spcPct val="80000"/>
              </a:lnSpc>
              <a:buFontTx/>
              <a:buNone/>
            </a:pPr>
            <a:r>
              <a:rPr lang="en-US" sz="1100" dirty="0"/>
              <a:t>Trojan horse (key term) – programs that are disguised as something else; like worms they are carriers of viruses; The most common type of Trojan horses appear as free computer games.</a:t>
            </a:r>
          </a:p>
          <a:p>
            <a:pPr lvl="1" algn="l" eaLnBrk="1" hangingPunct="1">
              <a:lnSpc>
                <a:spcPct val="80000"/>
              </a:lnSpc>
              <a:buFontTx/>
              <a:buChar char="•"/>
            </a:pPr>
            <a:endParaRPr lang="en-US" sz="1100" dirty="0"/>
          </a:p>
          <a:p>
            <a:pPr lvl="0" algn="l" eaLnBrk="1" hangingPunct="1">
              <a:lnSpc>
                <a:spcPct val="80000"/>
              </a:lnSpc>
              <a:buFontTx/>
              <a:buNone/>
            </a:pPr>
            <a:r>
              <a:rPr lang="en-US" sz="1100" dirty="0"/>
              <a:t>Zombies (key term) – computers infected by a virus, worm, or Trojan horse that allows them to be remotely controlled for malicious purposes</a:t>
            </a:r>
          </a:p>
          <a:p>
            <a:pPr marL="176679" indent="-176679">
              <a:lnSpc>
                <a:spcPct val="80000"/>
              </a:lnSpc>
              <a:buFont typeface="Arial" pitchFamily="34" charset="0"/>
              <a:buChar char="•"/>
            </a:pPr>
            <a:r>
              <a:rPr lang="en-US" sz="1100" dirty="0"/>
              <a:t>A collection of Zombie computers is knows as a botnet (key term) , or robot network (key term) .  Malicious activities include password cracking or sending junk email.</a:t>
            </a:r>
          </a:p>
          <a:p>
            <a:pPr marL="647824" lvl="1" indent="-176679">
              <a:lnSpc>
                <a:spcPct val="80000"/>
              </a:lnSpc>
              <a:buFont typeface="Arial" pitchFamily="34" charset="0"/>
              <a:buChar char="•"/>
            </a:pPr>
            <a:endParaRPr lang="en-US" sz="1100"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20</a:t>
            </a:fld>
            <a:endParaRPr lang="en-US" dirty="0"/>
          </a:p>
        </p:txBody>
      </p:sp>
    </p:spTree>
    <p:extLst>
      <p:ext uri="{BB962C8B-B14F-4D97-AF65-F5344CB8AC3E}">
        <p14:creationId xmlns:p14="http://schemas.microsoft.com/office/powerpoint/2010/main" val="56541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a:t>
            </a:fld>
            <a:endParaRPr lang="en-US" dirty="0"/>
          </a:p>
        </p:txBody>
      </p:sp>
    </p:spTree>
    <p:extLst>
      <p:ext uri="{BB962C8B-B14F-4D97-AF65-F5344CB8AC3E}">
        <p14:creationId xmlns:p14="http://schemas.microsoft.com/office/powerpoint/2010/main" val="22318628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a:lnSpc>
                <a:spcPct val="80000"/>
              </a:lnSpc>
            </a:pPr>
            <a:r>
              <a:rPr lang="en-US" sz="1100" dirty="0"/>
              <a:t>Creation of malicious programs – called malware (key term)which is short for </a:t>
            </a:r>
            <a:r>
              <a:rPr lang="en-US" sz="1100" u="sng" dirty="0"/>
              <a:t>mal</a:t>
            </a:r>
            <a:r>
              <a:rPr lang="en-US" sz="1100" dirty="0"/>
              <a:t>icious soft</a:t>
            </a:r>
            <a:r>
              <a:rPr lang="en-US" sz="1100" u="sng" dirty="0"/>
              <a:t>ware</a:t>
            </a:r>
          </a:p>
          <a:p>
            <a:pPr>
              <a:lnSpc>
                <a:spcPct val="80000"/>
              </a:lnSpc>
            </a:pPr>
            <a:r>
              <a:rPr lang="en-US" sz="1100" dirty="0"/>
              <a:t>Crackers (key term) create and distribute malicious programs</a:t>
            </a:r>
          </a:p>
          <a:p>
            <a:pPr lvl="1" algn="l" eaLnBrk="1" hangingPunct="1">
              <a:lnSpc>
                <a:spcPct val="80000"/>
              </a:lnSpc>
              <a:buFontTx/>
              <a:buChar char="•"/>
            </a:pPr>
            <a:endParaRPr lang="en-US" sz="1100" u="sng" dirty="0"/>
          </a:p>
          <a:p>
            <a:pPr lvl="0" algn="l" eaLnBrk="1" hangingPunct="1">
              <a:lnSpc>
                <a:spcPct val="80000"/>
              </a:lnSpc>
              <a:buFontTx/>
              <a:buNone/>
            </a:pPr>
            <a:r>
              <a:rPr lang="en-US" sz="1100" dirty="0"/>
              <a:t>Viruses (key term)–migrate through networks and operating systems and most attach themselves to different programs and databases; can alter and/or delete files; can damage system components; </a:t>
            </a:r>
          </a:p>
          <a:p>
            <a:pPr lvl="0" algn="l" eaLnBrk="1" hangingPunct="1">
              <a:lnSpc>
                <a:spcPct val="80000"/>
              </a:lnSpc>
              <a:buFontTx/>
              <a:buNone/>
            </a:pPr>
            <a:r>
              <a:rPr lang="en-US" sz="1100" dirty="0"/>
              <a:t>Computer Fraud and Abuse Act (key term) makes spreading a virus a federal offense</a:t>
            </a:r>
          </a:p>
          <a:p>
            <a:pPr marL="647824" lvl="1" indent="-176679">
              <a:lnSpc>
                <a:spcPct val="80000"/>
              </a:lnSpc>
              <a:buFont typeface="Arial" pitchFamily="34" charset="0"/>
              <a:buChar char="•"/>
            </a:pPr>
            <a:endParaRPr lang="en-US" sz="1100" dirty="0"/>
          </a:p>
          <a:p>
            <a:pPr lvl="0" algn="l" eaLnBrk="1" hangingPunct="1">
              <a:lnSpc>
                <a:spcPct val="80000"/>
              </a:lnSpc>
              <a:buFontTx/>
              <a:buNone/>
            </a:pPr>
            <a:r>
              <a:rPr lang="en-US" sz="1100" dirty="0"/>
              <a:t>Worms (key term) – a special type of virus</a:t>
            </a:r>
          </a:p>
          <a:p>
            <a:pPr lvl="0" algn="l" eaLnBrk="1" hangingPunct="1">
              <a:lnSpc>
                <a:spcPct val="80000"/>
              </a:lnSpc>
              <a:buFontTx/>
              <a:buChar char="•"/>
            </a:pPr>
            <a:r>
              <a:rPr lang="en-US" sz="1100" dirty="0"/>
              <a:t>Doesn’t attach to a program </a:t>
            </a:r>
          </a:p>
          <a:p>
            <a:pPr lvl="0" algn="l" eaLnBrk="1" hangingPunct="1">
              <a:lnSpc>
                <a:spcPct val="80000"/>
              </a:lnSpc>
              <a:buFontTx/>
              <a:buChar char="•"/>
            </a:pPr>
            <a:r>
              <a:rPr lang="en-US" sz="1100" dirty="0"/>
              <a:t>Fills the computer with self-replicating information or can be a carrier of a more traditional virus</a:t>
            </a:r>
          </a:p>
          <a:p>
            <a:pPr lvl="1" algn="l" eaLnBrk="1" hangingPunct="1">
              <a:lnSpc>
                <a:spcPct val="80000"/>
              </a:lnSpc>
              <a:buFontTx/>
              <a:buChar char="•"/>
            </a:pPr>
            <a:endParaRPr lang="en-US" sz="1100" dirty="0"/>
          </a:p>
          <a:p>
            <a:pPr lvl="0" algn="l" eaLnBrk="1" hangingPunct="1">
              <a:lnSpc>
                <a:spcPct val="80000"/>
              </a:lnSpc>
              <a:buFontTx/>
              <a:buNone/>
            </a:pPr>
            <a:r>
              <a:rPr lang="en-US" sz="1100" dirty="0"/>
              <a:t>Trojan horse (key term) – programs that are disguised as something else; like worms they are carriers of viruses; The most common type of Trojan horses appear as free computer games.</a:t>
            </a:r>
          </a:p>
          <a:p>
            <a:pPr lvl="1" algn="l" eaLnBrk="1" hangingPunct="1">
              <a:lnSpc>
                <a:spcPct val="80000"/>
              </a:lnSpc>
              <a:buFontTx/>
              <a:buChar char="•"/>
            </a:pPr>
            <a:endParaRPr lang="en-US" sz="1100" dirty="0"/>
          </a:p>
          <a:p>
            <a:pPr lvl="0" algn="l" eaLnBrk="1" hangingPunct="1">
              <a:lnSpc>
                <a:spcPct val="80000"/>
              </a:lnSpc>
              <a:buFontTx/>
              <a:buNone/>
            </a:pPr>
            <a:r>
              <a:rPr lang="en-US" sz="1100" dirty="0"/>
              <a:t>Zombies (key term) – computers infected by a virus, worm, or Trojan horse that allows them to be remotely controlled for malicious purposes</a:t>
            </a:r>
          </a:p>
          <a:p>
            <a:pPr marL="176679" indent="-176679">
              <a:lnSpc>
                <a:spcPct val="80000"/>
              </a:lnSpc>
              <a:buFont typeface="Arial" pitchFamily="34" charset="0"/>
              <a:buChar char="•"/>
            </a:pPr>
            <a:r>
              <a:rPr lang="en-US" sz="1100" dirty="0"/>
              <a:t>A collection of Zombie computers is knows as a botnet (key term) , or robot network (key term) .  Malicious activities include password cracking or sending junk email.</a:t>
            </a:r>
          </a:p>
          <a:p>
            <a:pPr marL="647824" lvl="1" indent="-176679">
              <a:lnSpc>
                <a:spcPct val="80000"/>
              </a:lnSpc>
              <a:buFont typeface="Arial" pitchFamily="34" charset="0"/>
              <a:buChar char="•"/>
            </a:pPr>
            <a:endParaRPr lang="en-US" sz="1100"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21</a:t>
            </a:fld>
            <a:endParaRPr lang="en-US" dirty="0"/>
          </a:p>
        </p:txBody>
      </p:sp>
    </p:spTree>
    <p:extLst>
      <p:ext uri="{BB962C8B-B14F-4D97-AF65-F5344CB8AC3E}">
        <p14:creationId xmlns:p14="http://schemas.microsoft.com/office/powerpoint/2010/main" val="3499388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buFontTx/>
              <a:buNone/>
            </a:pPr>
            <a:r>
              <a:rPr lang="en-US" dirty="0"/>
              <a:t>Security involves protecting information, hardware, and software from unauthorized use, damage from intrusions, sabotage, and natural disasters</a:t>
            </a:r>
          </a:p>
          <a:p>
            <a:pPr eaLnBrk="1" hangingPunct="1">
              <a:buFontTx/>
              <a:buNone/>
            </a:pPr>
            <a:endParaRPr lang="en-US" dirty="0"/>
          </a:p>
          <a:p>
            <a:pPr lvl="0" eaLnBrk="1" hangingPunct="1">
              <a:buFontTx/>
              <a:buChar char="•"/>
            </a:pPr>
            <a:r>
              <a:rPr lang="en-US" dirty="0"/>
              <a:t>Encryption – coding messages to prevent people from reading your messages</a:t>
            </a:r>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22</a:t>
            </a:fld>
            <a:endParaRPr lang="en-US" dirty="0"/>
          </a:p>
        </p:txBody>
      </p:sp>
    </p:spTree>
    <p:extLst>
      <p:ext uri="{BB962C8B-B14F-4D97-AF65-F5344CB8AC3E}">
        <p14:creationId xmlns:p14="http://schemas.microsoft.com/office/powerpoint/2010/main" val="2098085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buFontTx/>
              <a:buNone/>
            </a:pPr>
            <a:r>
              <a:rPr lang="en-US" dirty="0"/>
              <a:t>Computers should be protected from unauthorized access</a:t>
            </a:r>
          </a:p>
          <a:p>
            <a:pPr eaLnBrk="1" hangingPunct="1">
              <a:buFontTx/>
              <a:buNone/>
            </a:pPr>
            <a:r>
              <a:rPr lang="en-US" dirty="0"/>
              <a:t>Biometric scanning (key</a:t>
            </a:r>
            <a:r>
              <a:rPr lang="en-US" baseline="0" dirty="0"/>
              <a:t> term) fingerprint or eye scanners</a:t>
            </a:r>
            <a:endParaRPr lang="en-US" dirty="0"/>
          </a:p>
          <a:p>
            <a:pPr defTabSz="942289">
              <a:defRPr/>
            </a:pPr>
            <a:r>
              <a:rPr lang="en-US" dirty="0"/>
              <a:t>Passwords (key</a:t>
            </a:r>
            <a:r>
              <a:rPr lang="en-US" baseline="0" dirty="0"/>
              <a:t> term) </a:t>
            </a:r>
            <a:endParaRPr lang="en-US" dirty="0"/>
          </a:p>
          <a:p>
            <a:pPr lvl="1" eaLnBrk="1" hangingPunct="1">
              <a:buFontTx/>
              <a:buChar char="•"/>
            </a:pPr>
            <a:r>
              <a:rPr lang="en-US" dirty="0"/>
              <a:t>Change passwords when people</a:t>
            </a:r>
            <a:r>
              <a:rPr lang="en-US" baseline="0" dirty="0"/>
              <a:t> leave a company</a:t>
            </a:r>
            <a:endParaRPr lang="en-US" dirty="0"/>
          </a:p>
          <a:p>
            <a:pPr lvl="1" eaLnBrk="1" hangingPunct="1">
              <a:buFontTx/>
              <a:buChar char="•"/>
            </a:pPr>
            <a:r>
              <a:rPr lang="en-US" dirty="0"/>
              <a:t>Dictionary attack (key</a:t>
            </a:r>
            <a:r>
              <a:rPr lang="en-US" baseline="0" dirty="0"/>
              <a:t> term) </a:t>
            </a:r>
            <a:r>
              <a:rPr lang="en-US" dirty="0"/>
              <a:t>– uses software</a:t>
            </a:r>
            <a:r>
              <a:rPr lang="en-US" baseline="0" dirty="0"/>
              <a:t> to try thousands of common words sequentially in an attempt to gain unauthorized access to a user’s account.  Words, names, and simple numeric patterns make poor passwords.</a:t>
            </a:r>
            <a:endParaRPr lang="en-US" dirty="0"/>
          </a:p>
          <a:p>
            <a:pPr lvl="0" eaLnBrk="1" hangingPunct="1">
              <a:buFontTx/>
              <a:buNone/>
            </a:pPr>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23</a:t>
            </a:fld>
            <a:endParaRPr lang="en-US" dirty="0"/>
          </a:p>
        </p:txBody>
      </p:sp>
    </p:spTree>
    <p:extLst>
      <p:ext uri="{BB962C8B-B14F-4D97-AF65-F5344CB8AC3E}">
        <p14:creationId xmlns:p14="http://schemas.microsoft.com/office/powerpoint/2010/main" val="617219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eaLnBrk="1" hangingPunct="1">
              <a:buFontTx/>
              <a:buNone/>
            </a:pPr>
            <a:r>
              <a:rPr lang="en-US" dirty="0"/>
              <a:t>Security</a:t>
            </a:r>
            <a:r>
              <a:rPr lang="en-US" baseline="0" dirty="0"/>
              <a:t> Suites </a:t>
            </a:r>
            <a:r>
              <a:rPr lang="en-US" dirty="0"/>
              <a:t>(key</a:t>
            </a:r>
            <a:r>
              <a:rPr lang="en-US" baseline="0" dirty="0"/>
              <a:t> term) provide a collection of utility programs designed to protect your privacy and security</a:t>
            </a:r>
          </a:p>
          <a:p>
            <a:pPr lvl="0" eaLnBrk="1" hangingPunct="1">
              <a:buFontTx/>
              <a:buNone/>
            </a:pPr>
            <a:endParaRPr lang="en-US" baseline="0" dirty="0"/>
          </a:p>
          <a:p>
            <a:pPr lvl="0" eaLnBrk="1" hangingPunct="1">
              <a:buFontTx/>
              <a:buNone/>
            </a:pPr>
            <a:r>
              <a:rPr lang="en-US" dirty="0"/>
              <a:t>Firewalls (key</a:t>
            </a:r>
            <a:r>
              <a:rPr lang="en-US" baseline="0" dirty="0"/>
              <a:t> term) </a:t>
            </a:r>
            <a:r>
              <a:rPr lang="en-US" dirty="0"/>
              <a:t>– a security buffer between a corporation’s private network and all external networks </a:t>
            </a:r>
          </a:p>
          <a:p>
            <a:pPr eaLnBrk="1" hangingPunct="1">
              <a:buFontTx/>
              <a:buChar char="•"/>
            </a:pPr>
            <a:endParaRPr lang="en-US" dirty="0"/>
          </a:p>
          <a:p>
            <a:r>
              <a:rPr lang="en-US" dirty="0"/>
              <a:t>Password</a:t>
            </a:r>
            <a:r>
              <a:rPr lang="en-US" baseline="0" dirty="0"/>
              <a:t> managers – help you create strong passwords</a:t>
            </a:r>
            <a:endParaRPr lang="en-US" dirty="0"/>
          </a:p>
        </p:txBody>
      </p:sp>
      <p:sp>
        <p:nvSpPr>
          <p:cNvPr id="4" name="Slide Number Placeholder 3"/>
          <p:cNvSpPr>
            <a:spLocks noGrp="1"/>
          </p:cNvSpPr>
          <p:nvPr>
            <p:ph type="sldNum" sz="quarter" idx="10"/>
          </p:nvPr>
        </p:nvSpPr>
        <p:spPr/>
        <p:txBody>
          <a:bodyPr/>
          <a:lstStyle/>
          <a:p>
            <a:fld id="{A40B1BF6-FBDD-40FA-A7D6-4D370D96B19E}" type="slidenum">
              <a:rPr lang="en-US" smtClean="0"/>
              <a:pPr/>
              <a:t>24</a:t>
            </a:fld>
            <a:endParaRPr lang="en-US"/>
          </a:p>
        </p:txBody>
      </p:sp>
    </p:spTree>
    <p:extLst>
      <p:ext uri="{BB962C8B-B14F-4D97-AF65-F5344CB8AC3E}">
        <p14:creationId xmlns:p14="http://schemas.microsoft.com/office/powerpoint/2010/main" val="9705808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r>
              <a:rPr lang="en-US" dirty="0"/>
              <a:t>Encryption (key</a:t>
            </a:r>
            <a:r>
              <a:rPr lang="en-US" baseline="0" dirty="0"/>
              <a:t> term) process of coding information to make it unreadable except to those who hold an encryption key </a:t>
            </a:r>
            <a:r>
              <a:rPr lang="en-US" dirty="0"/>
              <a:t>(key</a:t>
            </a:r>
            <a:r>
              <a:rPr lang="en-US" baseline="0" dirty="0"/>
              <a:t> term) or key </a:t>
            </a:r>
            <a:r>
              <a:rPr lang="en-US" dirty="0"/>
              <a:t>(key</a:t>
            </a:r>
            <a:r>
              <a:rPr lang="en-US" baseline="0" dirty="0"/>
              <a:t> term) used for decryption</a:t>
            </a:r>
          </a:p>
          <a:p>
            <a:pPr marL="176679" indent="-176679">
              <a:buFont typeface="Arial"/>
              <a:buChar char="•"/>
            </a:pPr>
            <a:r>
              <a:rPr lang="en-US" baseline="0" dirty="0"/>
              <a:t>Email encryption protects emails</a:t>
            </a:r>
          </a:p>
          <a:p>
            <a:pPr marL="176679" indent="-176679">
              <a:buFont typeface="Arial"/>
              <a:buChar char="•"/>
            </a:pPr>
            <a:r>
              <a:rPr lang="en-US" baseline="0" dirty="0"/>
              <a:t>File encryption protects files</a:t>
            </a:r>
          </a:p>
          <a:p>
            <a:pPr marL="176679" indent="-176679">
              <a:buFont typeface="Arial"/>
              <a:buChar char="•"/>
            </a:pPr>
            <a:r>
              <a:rPr lang="en-US" baseline="0" dirty="0"/>
              <a:t>Website encryption </a:t>
            </a:r>
          </a:p>
          <a:p>
            <a:pPr marL="633879" lvl="1" indent="-176679">
              <a:buFont typeface="Arial"/>
              <a:buChar char="•"/>
            </a:pPr>
            <a:r>
              <a:rPr lang="en-US" baseline="0" dirty="0"/>
              <a:t>Https</a:t>
            </a:r>
            <a:r>
              <a:rPr lang="en-US" dirty="0"/>
              <a:t>(key</a:t>
            </a:r>
            <a:r>
              <a:rPr lang="en-US" baseline="0" dirty="0"/>
              <a:t> term)  is the most common protocol for website encryption and </a:t>
            </a:r>
          </a:p>
          <a:p>
            <a:pPr marL="176679" lvl="0" indent="-176679">
              <a:buFont typeface="Arial"/>
              <a:buChar char="•"/>
            </a:pPr>
            <a:r>
              <a:rPr lang="en-US" baseline="0" dirty="0"/>
              <a:t>VPNs </a:t>
            </a:r>
            <a:r>
              <a:rPr lang="en-US" dirty="0"/>
              <a:t>(key</a:t>
            </a:r>
            <a:r>
              <a:rPr lang="en-US" baseline="0" dirty="0"/>
              <a:t> term)  encrypt connections between company networks and their remote users</a:t>
            </a:r>
          </a:p>
          <a:p>
            <a:pPr marL="176679" indent="-176679">
              <a:buFont typeface="Arial"/>
              <a:buChar char="•"/>
            </a:pPr>
            <a:r>
              <a:rPr lang="en-US" baseline="0" dirty="0"/>
              <a:t>Wireless network encryption restricts access to authorized users</a:t>
            </a:r>
          </a:p>
          <a:p>
            <a:pPr marL="633879" lvl="1" indent="-176679">
              <a:buFont typeface="Arial"/>
              <a:buChar char="•"/>
            </a:pPr>
            <a:r>
              <a:rPr lang="en-US" baseline="0" dirty="0"/>
              <a:t>WPA2 – Wi-Fi Protected Access </a:t>
            </a:r>
            <a:r>
              <a:rPr lang="en-US" dirty="0"/>
              <a:t>(key</a:t>
            </a:r>
            <a:r>
              <a:rPr lang="en-US" baseline="0" dirty="0"/>
              <a:t> term) </a:t>
            </a:r>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25</a:t>
            </a:fld>
            <a:endParaRPr lang="en-US" dirty="0"/>
          </a:p>
        </p:txBody>
      </p:sp>
    </p:spTree>
    <p:extLst>
      <p:ext uri="{BB962C8B-B14F-4D97-AF65-F5344CB8AC3E}">
        <p14:creationId xmlns:p14="http://schemas.microsoft.com/office/powerpoint/2010/main" val="2023341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eaLnBrk="1" hangingPunct="1">
              <a:buFontTx/>
              <a:buChar char="•"/>
            </a:pPr>
            <a:r>
              <a:rPr lang="en-US" dirty="0"/>
              <a:t>Anticipating disasters </a:t>
            </a:r>
          </a:p>
          <a:p>
            <a:pPr lvl="1" eaLnBrk="1" hangingPunct="1">
              <a:buFontTx/>
              <a:buChar char="•"/>
            </a:pPr>
            <a:r>
              <a:rPr lang="en-US" dirty="0"/>
              <a:t>Physical security (key term)– protecting hardware </a:t>
            </a:r>
          </a:p>
          <a:p>
            <a:pPr lvl="1" eaLnBrk="1" hangingPunct="1">
              <a:buFontTx/>
              <a:buChar char="•"/>
            </a:pPr>
            <a:r>
              <a:rPr lang="en-US" dirty="0"/>
              <a:t>Data security (key term)– protecting software and data from unauthorized tampering or damage</a:t>
            </a:r>
          </a:p>
          <a:p>
            <a:pPr lvl="1" eaLnBrk="1" hangingPunct="1">
              <a:buFontTx/>
              <a:buChar char="•"/>
            </a:pPr>
            <a:r>
              <a:rPr lang="en-US" dirty="0"/>
              <a:t>Disaster recovery plan (key term)– describing ways to continue operating until normal computer operations can be restored; can create special emergency facilities called hot sites which are fully equipped backup computer centers or cold sites if hardware must be installed to be utilized</a:t>
            </a:r>
          </a:p>
          <a:p>
            <a:pPr lvl="0" eaLnBrk="1" hangingPunct="1">
              <a:buFontTx/>
              <a:buChar char="•"/>
            </a:pPr>
            <a:r>
              <a:rPr lang="en-US" dirty="0"/>
              <a:t>Preventing data loss</a:t>
            </a:r>
          </a:p>
          <a:p>
            <a:pPr lvl="1" eaLnBrk="1" hangingPunct="1">
              <a:buFontTx/>
              <a:buChar char="•"/>
            </a:pPr>
            <a:r>
              <a:rPr lang="en-US" dirty="0"/>
              <a:t>Use physical backups – off-site storage using tapes or disks in case of loss of equipment</a:t>
            </a:r>
          </a:p>
          <a:p>
            <a:endParaRPr lang="en-US" dirty="0"/>
          </a:p>
        </p:txBody>
      </p:sp>
      <p:sp>
        <p:nvSpPr>
          <p:cNvPr id="4" name="Slide Number Placeholder 3"/>
          <p:cNvSpPr>
            <a:spLocks noGrp="1"/>
          </p:cNvSpPr>
          <p:nvPr>
            <p:ph type="sldNum" sz="quarter" idx="10"/>
          </p:nvPr>
        </p:nvSpPr>
        <p:spPr/>
        <p:txBody>
          <a:bodyPr/>
          <a:lstStyle/>
          <a:p>
            <a:fld id="{74D71E8C-0F87-4490-A3E9-91436D3E5857}" type="slidenum">
              <a:rPr lang="en-US" smtClean="0"/>
              <a:pPr/>
              <a:t>26</a:t>
            </a:fld>
            <a:endParaRPr lang="en-US" dirty="0"/>
          </a:p>
        </p:txBody>
      </p:sp>
    </p:spTree>
    <p:extLst>
      <p:ext uri="{BB962C8B-B14F-4D97-AF65-F5344CB8AC3E}">
        <p14:creationId xmlns:p14="http://schemas.microsoft.com/office/powerpoint/2010/main" val="34660210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r>
              <a:rPr lang="en-US" dirty="0"/>
              <a:t>Encryption (key</a:t>
            </a:r>
            <a:r>
              <a:rPr lang="en-US" baseline="0" dirty="0"/>
              <a:t> term) process of coding information to make it unreadable except to those who hold an encryption key </a:t>
            </a:r>
            <a:r>
              <a:rPr lang="en-US" dirty="0"/>
              <a:t>(key</a:t>
            </a:r>
            <a:r>
              <a:rPr lang="en-US" baseline="0" dirty="0"/>
              <a:t> term) or key </a:t>
            </a:r>
            <a:r>
              <a:rPr lang="en-US" dirty="0"/>
              <a:t>(key</a:t>
            </a:r>
            <a:r>
              <a:rPr lang="en-US" baseline="0" dirty="0"/>
              <a:t> term) used for decryption</a:t>
            </a:r>
          </a:p>
          <a:p>
            <a:pPr marL="176679" indent="-176679">
              <a:buFont typeface="Arial"/>
              <a:buChar char="•"/>
            </a:pPr>
            <a:r>
              <a:rPr lang="en-US" baseline="0" dirty="0"/>
              <a:t>Email encryption protects emails</a:t>
            </a:r>
          </a:p>
          <a:p>
            <a:pPr marL="176679" indent="-176679">
              <a:buFont typeface="Arial"/>
              <a:buChar char="•"/>
            </a:pPr>
            <a:r>
              <a:rPr lang="en-US" baseline="0" dirty="0"/>
              <a:t>File encryption protects files</a:t>
            </a:r>
          </a:p>
          <a:p>
            <a:pPr marL="176679" indent="-176679">
              <a:buFont typeface="Arial"/>
              <a:buChar char="•"/>
            </a:pPr>
            <a:r>
              <a:rPr lang="en-US" baseline="0" dirty="0"/>
              <a:t>Website encryption </a:t>
            </a:r>
          </a:p>
          <a:p>
            <a:pPr marL="633879" lvl="1" indent="-176679">
              <a:buFont typeface="Arial"/>
              <a:buChar char="•"/>
            </a:pPr>
            <a:r>
              <a:rPr lang="en-US" baseline="0" dirty="0"/>
              <a:t>Https</a:t>
            </a:r>
            <a:r>
              <a:rPr lang="en-US" dirty="0"/>
              <a:t>(key</a:t>
            </a:r>
            <a:r>
              <a:rPr lang="en-US" baseline="0" dirty="0"/>
              <a:t> term)  is the most common protocol for website encryption and </a:t>
            </a:r>
          </a:p>
          <a:p>
            <a:pPr marL="176679" lvl="0" indent="-176679">
              <a:buFont typeface="Arial"/>
              <a:buChar char="•"/>
            </a:pPr>
            <a:r>
              <a:rPr lang="en-US" baseline="0" dirty="0"/>
              <a:t>VPNs </a:t>
            </a:r>
            <a:r>
              <a:rPr lang="en-US" dirty="0"/>
              <a:t>(key</a:t>
            </a:r>
            <a:r>
              <a:rPr lang="en-US" baseline="0" dirty="0"/>
              <a:t> term)  encrypt connections between company networks and their remote users</a:t>
            </a:r>
          </a:p>
          <a:p>
            <a:pPr marL="176679" indent="-176679">
              <a:buFont typeface="Arial"/>
              <a:buChar char="•"/>
            </a:pPr>
            <a:r>
              <a:rPr lang="en-US" baseline="0" dirty="0"/>
              <a:t>Wireless network encryption restricts access to authorized users</a:t>
            </a:r>
          </a:p>
          <a:p>
            <a:pPr marL="633879" lvl="1" indent="-176679">
              <a:buFont typeface="Arial"/>
              <a:buChar char="•"/>
            </a:pPr>
            <a:r>
              <a:rPr lang="en-US" baseline="0" dirty="0"/>
              <a:t>WPA2 – Wi-Fi Protected Access </a:t>
            </a:r>
            <a:r>
              <a:rPr lang="en-US" dirty="0"/>
              <a:t>(key</a:t>
            </a:r>
            <a:r>
              <a:rPr lang="en-US" baseline="0" dirty="0"/>
              <a:t> term) </a:t>
            </a:r>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27</a:t>
            </a:fld>
            <a:endParaRPr lang="en-US" dirty="0"/>
          </a:p>
        </p:txBody>
      </p:sp>
    </p:spTree>
    <p:extLst>
      <p:ext uri="{BB962C8B-B14F-4D97-AF65-F5344CB8AC3E}">
        <p14:creationId xmlns:p14="http://schemas.microsoft.com/office/powerpoint/2010/main" val="35098893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D71E8C-0F87-4490-A3E9-91436D3E5857}" type="slidenum">
              <a:rPr lang="en-US" smtClean="0"/>
              <a:pPr/>
              <a:t>28</a:t>
            </a:fld>
            <a:endParaRPr lang="en-US" dirty="0"/>
          </a:p>
        </p:txBody>
      </p:sp>
    </p:spTree>
    <p:extLst>
      <p:ext uri="{BB962C8B-B14F-4D97-AF65-F5344CB8AC3E}">
        <p14:creationId xmlns:p14="http://schemas.microsoft.com/office/powerpoint/2010/main" val="34350134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a:buFontTx/>
              <a:buNone/>
            </a:pPr>
            <a:r>
              <a:rPr lang="en-US" dirty="0"/>
              <a:t>Technology</a:t>
            </a:r>
            <a:r>
              <a:rPr lang="en-US" baseline="0" dirty="0"/>
              <a:t> is moving so fast it is hard for our legal system to keep up.  The essential element that controls how computers are used today is ethics </a:t>
            </a:r>
            <a:r>
              <a:rPr lang="en-US" dirty="0"/>
              <a:t>(key</a:t>
            </a:r>
            <a:r>
              <a:rPr lang="en-US" baseline="0" dirty="0"/>
              <a:t> term) </a:t>
            </a:r>
          </a:p>
          <a:p>
            <a:pPr>
              <a:buFontTx/>
              <a:buNone/>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Computer ethics (key</a:t>
            </a:r>
            <a:r>
              <a:rPr lang="en-US" baseline="0" dirty="0"/>
              <a:t> term) </a:t>
            </a:r>
            <a:r>
              <a:rPr lang="en-US" dirty="0"/>
              <a:t> -</a:t>
            </a:r>
            <a:r>
              <a:rPr lang="en-US" baseline="0" dirty="0"/>
              <a:t> g</a:t>
            </a:r>
            <a:r>
              <a:rPr lang="en-US" dirty="0"/>
              <a:t>uidelines for the morally acceptable use of computers </a:t>
            </a:r>
          </a:p>
          <a:p>
            <a:pPr>
              <a:buFontTx/>
              <a:buNone/>
            </a:pPr>
            <a:endParaRPr lang="en-US" baseline="0" dirty="0"/>
          </a:p>
          <a:p>
            <a:pPr>
              <a:buFontTx/>
              <a:buNone/>
            </a:pPr>
            <a:r>
              <a:rPr lang="en-US" baseline="0" dirty="0"/>
              <a:t>Copyright </a:t>
            </a:r>
            <a:r>
              <a:rPr lang="en-US" dirty="0"/>
              <a:t>(key</a:t>
            </a:r>
            <a:r>
              <a:rPr lang="en-US" baseline="0" dirty="0"/>
              <a:t> term) – legal concept that gives content creators full rights</a:t>
            </a:r>
          </a:p>
          <a:p>
            <a:pPr>
              <a:buFontTx/>
              <a:buNone/>
            </a:pPr>
            <a:endParaRPr lang="en-US" baseline="0" dirty="0"/>
          </a:p>
          <a:p>
            <a:pPr>
              <a:buFontTx/>
              <a:buNone/>
            </a:pPr>
            <a:r>
              <a:rPr lang="en-US" baseline="0" dirty="0"/>
              <a:t>Software piracy </a:t>
            </a:r>
            <a:r>
              <a:rPr lang="en-US" dirty="0"/>
              <a:t>(key</a:t>
            </a:r>
            <a:r>
              <a:rPr lang="en-US" baseline="0" dirty="0"/>
              <a:t> term) – unauthorized copying and / or distribution of software</a:t>
            </a:r>
          </a:p>
          <a:p>
            <a:pPr lvl="0">
              <a:buFontTx/>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Digital rights management (key</a:t>
            </a:r>
            <a:r>
              <a:rPr lang="en-US" baseline="0" dirty="0"/>
              <a:t> term) </a:t>
            </a:r>
            <a:r>
              <a:rPr lang="en-US" dirty="0"/>
              <a:t>– prevents copyright violations</a:t>
            </a:r>
          </a:p>
          <a:p>
            <a:pPr lvl="0">
              <a:buFontTx/>
              <a:buNone/>
            </a:pPr>
            <a:endParaRPr lang="en-US" dirty="0"/>
          </a:p>
          <a:p>
            <a:pPr lvl="0">
              <a:buFontTx/>
              <a:buNone/>
            </a:pPr>
            <a:r>
              <a:rPr lang="en-US" dirty="0"/>
              <a:t>Digital Millennium Copyright Act (key</a:t>
            </a:r>
            <a:r>
              <a:rPr lang="en-US" baseline="0" dirty="0"/>
              <a:t> term) </a:t>
            </a:r>
            <a:r>
              <a:rPr lang="en-US" dirty="0"/>
              <a:t>– illegal to deactivate or disable antipiracy technologies such as DRM</a:t>
            </a:r>
          </a:p>
          <a:p>
            <a:pPr lvl="0">
              <a:buFontTx/>
              <a:buNone/>
            </a:pP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29</a:t>
            </a:fld>
            <a:endParaRPr lang="en-US" dirty="0"/>
          </a:p>
        </p:txBody>
      </p:sp>
    </p:spTree>
    <p:extLst>
      <p:ext uri="{BB962C8B-B14F-4D97-AF65-F5344CB8AC3E}">
        <p14:creationId xmlns:p14="http://schemas.microsoft.com/office/powerpoint/2010/main" val="1036949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Plagiarism (key</a:t>
            </a:r>
            <a:r>
              <a:rPr lang="en-US" baseline="0" dirty="0"/>
              <a:t> term) </a:t>
            </a:r>
            <a:r>
              <a:rPr lang="en-US" dirty="0"/>
              <a:t>– representing some other person’s work and ideas as your own without giving credit to the original person’s work and ideas as your own committed by a plagiarist (key term)</a:t>
            </a:r>
          </a:p>
          <a:p>
            <a:endParaRPr lang="en-US" dirty="0"/>
          </a:p>
        </p:txBody>
      </p:sp>
      <p:sp>
        <p:nvSpPr>
          <p:cNvPr id="4" name="Slide Number Placeholder 3"/>
          <p:cNvSpPr>
            <a:spLocks noGrp="1"/>
          </p:cNvSpPr>
          <p:nvPr>
            <p:ph type="sldNum" sz="quarter" idx="10"/>
          </p:nvPr>
        </p:nvSpPr>
        <p:spPr/>
        <p:txBody>
          <a:bodyPr/>
          <a:lstStyle/>
          <a:p>
            <a:fld id="{A40B1BF6-FBDD-40FA-A7D6-4D370D96B19E}" type="slidenum">
              <a:rPr lang="en-US" smtClean="0"/>
              <a:pPr/>
              <a:t>30</a:t>
            </a:fld>
            <a:endParaRPr lang="en-US"/>
          </a:p>
        </p:txBody>
      </p:sp>
    </p:spTree>
    <p:extLst>
      <p:ext uri="{BB962C8B-B14F-4D97-AF65-F5344CB8AC3E}">
        <p14:creationId xmlns:p14="http://schemas.microsoft.com/office/powerpoint/2010/main" val="34553700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3</a:t>
            </a:fld>
            <a:endParaRPr lang="en-US" dirty="0"/>
          </a:p>
        </p:txBody>
      </p:sp>
    </p:spTree>
    <p:extLst>
      <p:ext uri="{BB962C8B-B14F-4D97-AF65-F5344CB8AC3E}">
        <p14:creationId xmlns:p14="http://schemas.microsoft.com/office/powerpoint/2010/main" val="921669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D71E8C-0F87-4490-A3E9-91436D3E5857}" type="slidenum">
              <a:rPr lang="en-US" smtClean="0"/>
              <a:pPr/>
              <a:t>31</a:t>
            </a:fld>
            <a:endParaRPr lang="en-US" dirty="0"/>
          </a:p>
        </p:txBody>
      </p:sp>
    </p:spTree>
    <p:extLst>
      <p:ext uri="{BB962C8B-B14F-4D97-AF65-F5344CB8AC3E}">
        <p14:creationId xmlns:p14="http://schemas.microsoft.com/office/powerpoint/2010/main" val="34710388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defTabSz="942289">
              <a:defRPr/>
            </a:pPr>
            <a:r>
              <a:rPr lang="en-US" dirty="0"/>
              <a:t>Have students turn to the end of Chapter 9 in their textbooks to view the same “Open-Ended” questions/statements.</a:t>
            </a:r>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32</a:t>
            </a:fld>
            <a:endParaRPr lang="en-US" dirty="0"/>
          </a:p>
        </p:txBody>
      </p:sp>
    </p:spTree>
    <p:extLst>
      <p:ext uri="{BB962C8B-B14F-4D97-AF65-F5344CB8AC3E}">
        <p14:creationId xmlns:p14="http://schemas.microsoft.com/office/powerpoint/2010/main" val="22673748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buFontTx/>
              <a:buChar char="•"/>
            </a:pPr>
            <a:r>
              <a:rPr lang="en-US" dirty="0"/>
              <a:t>Have students turn to the end of Chapter 9 in their textbooks to view the same “Open-Ended” questions/statements.</a:t>
            </a:r>
          </a:p>
          <a:p>
            <a:pPr eaLnBrk="1" hangingPunct="1"/>
            <a:endParaRPr lang="en-US" dirty="0"/>
          </a:p>
          <a:p>
            <a:pPr eaLnBrk="1" hangingPunct="1"/>
            <a:endParaRPr lang="en-US" dirty="0"/>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33</a:t>
            </a:fld>
            <a:endParaRPr lang="en-US" dirty="0"/>
          </a:p>
        </p:txBody>
      </p:sp>
    </p:spTree>
    <p:extLst>
      <p:ext uri="{BB962C8B-B14F-4D97-AF65-F5344CB8AC3E}">
        <p14:creationId xmlns:p14="http://schemas.microsoft.com/office/powerpoint/2010/main" val="19998851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r>
              <a:rPr lang="en-US" dirty="0"/>
              <a:t>Information systems consist of people, procedures, software, hardware, data and the Internet. </a:t>
            </a:r>
          </a:p>
          <a:p>
            <a:endParaRPr lang="en-US" dirty="0"/>
          </a:p>
          <a:p>
            <a:r>
              <a:rPr lang="en-US" dirty="0"/>
              <a:t>Negative</a:t>
            </a:r>
            <a:r>
              <a:rPr lang="en-US" baseline="0" dirty="0"/>
              <a:t> impact concerns:</a:t>
            </a:r>
          </a:p>
          <a:p>
            <a:pPr marL="171450" indent="-171450">
              <a:buFont typeface="Arial" panose="020B0604020202020204" pitchFamily="34" charset="0"/>
              <a:buChar char="•"/>
            </a:pPr>
            <a:r>
              <a:rPr lang="en-US" baseline="0" dirty="0"/>
              <a:t>Privacy</a:t>
            </a:r>
          </a:p>
          <a:p>
            <a:pPr marL="171450" indent="-171450">
              <a:buFont typeface="Arial" panose="020B0604020202020204" pitchFamily="34" charset="0"/>
              <a:buChar char="•"/>
            </a:pPr>
            <a:r>
              <a:rPr lang="en-US" baseline="0" dirty="0"/>
              <a:t>Security</a:t>
            </a:r>
          </a:p>
          <a:p>
            <a:pPr marL="171450" indent="-171450">
              <a:buFont typeface="Arial" panose="020B0604020202020204" pitchFamily="34" charset="0"/>
              <a:buChar char="•"/>
            </a:pPr>
            <a:r>
              <a:rPr lang="en-US" baseline="0" dirty="0"/>
              <a:t>Ethics</a:t>
            </a:r>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4</a:t>
            </a:fld>
            <a:endParaRPr lang="en-US" dirty="0"/>
          </a:p>
        </p:txBody>
      </p:sp>
    </p:spTree>
    <p:extLst>
      <p:ext uri="{BB962C8B-B14F-4D97-AF65-F5344CB8AC3E}">
        <p14:creationId xmlns:p14="http://schemas.microsoft.com/office/powerpoint/2010/main" val="4164252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buFontTx/>
              <a:buNone/>
            </a:pPr>
            <a:r>
              <a:rPr lang="en-US" dirty="0"/>
              <a:t>Privacy (key</a:t>
            </a:r>
            <a:r>
              <a:rPr lang="en-US" baseline="0" dirty="0"/>
              <a:t> term) concerns the collection and use of data about individuals</a:t>
            </a:r>
            <a:endParaRPr lang="en-US" dirty="0"/>
          </a:p>
          <a:p>
            <a:pPr lvl="1" eaLnBrk="1" hangingPunct="1">
              <a:buFontTx/>
              <a:buChar char="•"/>
            </a:pPr>
            <a:r>
              <a:rPr lang="en-US" dirty="0"/>
              <a:t>Accuracy (key</a:t>
            </a:r>
            <a:r>
              <a:rPr lang="en-US" baseline="0" dirty="0"/>
              <a:t> term) </a:t>
            </a:r>
            <a:r>
              <a:rPr lang="en-US" dirty="0"/>
              <a:t>– responsibility of those who collect data</a:t>
            </a:r>
          </a:p>
          <a:p>
            <a:pPr lvl="2" eaLnBrk="1" hangingPunct="1">
              <a:buFontTx/>
              <a:buChar char="•"/>
            </a:pPr>
            <a:r>
              <a:rPr lang="en-US" dirty="0"/>
              <a:t>Secure</a:t>
            </a:r>
          </a:p>
          <a:p>
            <a:pPr lvl="2" eaLnBrk="1" hangingPunct="1">
              <a:buFontTx/>
              <a:buChar char="•"/>
            </a:pPr>
            <a:r>
              <a:rPr lang="en-US" dirty="0"/>
              <a:t>Correct</a:t>
            </a:r>
          </a:p>
          <a:p>
            <a:pPr lvl="1" eaLnBrk="1" hangingPunct="1">
              <a:buFontTx/>
              <a:buChar char="•"/>
            </a:pPr>
            <a:r>
              <a:rPr lang="en-US" dirty="0"/>
              <a:t>Property (key</a:t>
            </a:r>
            <a:r>
              <a:rPr lang="en-US" baseline="0" dirty="0"/>
              <a:t> term) </a:t>
            </a:r>
            <a:r>
              <a:rPr lang="en-US" dirty="0"/>
              <a:t>– who owns data and who has rights to software</a:t>
            </a:r>
          </a:p>
          <a:p>
            <a:pPr lvl="1" eaLnBrk="1" hangingPunct="1">
              <a:buFontTx/>
              <a:buChar char="•"/>
            </a:pPr>
            <a:r>
              <a:rPr lang="en-US" dirty="0"/>
              <a:t>Access (key</a:t>
            </a:r>
            <a:r>
              <a:rPr lang="en-US" baseline="0" dirty="0"/>
              <a:t> term) </a:t>
            </a:r>
            <a:r>
              <a:rPr lang="en-US" dirty="0"/>
              <a:t>– responsibility of those who control data and use of data</a:t>
            </a:r>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5</a:t>
            </a:fld>
            <a:endParaRPr lang="en-US" dirty="0"/>
          </a:p>
        </p:txBody>
      </p:sp>
    </p:spTree>
    <p:extLst>
      <p:ext uri="{BB962C8B-B14F-4D97-AF65-F5344CB8AC3E}">
        <p14:creationId xmlns:p14="http://schemas.microsoft.com/office/powerpoint/2010/main" val="2902938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buFontTx/>
              <a:buNone/>
            </a:pPr>
            <a:r>
              <a:rPr lang="en-US" sz="1100" dirty="0"/>
              <a:t>Big data (key term) ever growing volume of data</a:t>
            </a:r>
          </a:p>
          <a:p>
            <a:pPr eaLnBrk="1" hangingPunct="1">
              <a:buFontTx/>
              <a:buNone/>
            </a:pPr>
            <a:endParaRPr lang="en-US" sz="1100" dirty="0"/>
          </a:p>
          <a:p>
            <a:pPr eaLnBrk="1" hangingPunct="1">
              <a:buFontTx/>
              <a:buNone/>
            </a:pPr>
            <a:r>
              <a:rPr lang="en-US" sz="1100" dirty="0"/>
              <a:t>Data collected and stored on citizens every day </a:t>
            </a:r>
          </a:p>
          <a:p>
            <a:pPr eaLnBrk="1" hangingPunct="1">
              <a:buFontTx/>
              <a:buNone/>
            </a:pPr>
            <a:r>
              <a:rPr lang="en-US" sz="1100" dirty="0"/>
              <a:t>Collectors include </a:t>
            </a:r>
          </a:p>
          <a:p>
            <a:pPr lvl="1" eaLnBrk="1" hangingPunct="1">
              <a:buFontTx/>
              <a:buChar char="•"/>
            </a:pPr>
            <a:r>
              <a:rPr lang="en-US" sz="1100" dirty="0"/>
              <a:t>Government agencies </a:t>
            </a:r>
          </a:p>
          <a:p>
            <a:pPr lvl="1" eaLnBrk="1" hangingPunct="1">
              <a:buFontTx/>
              <a:buChar char="•"/>
            </a:pPr>
            <a:r>
              <a:rPr lang="en-US" sz="1100" dirty="0"/>
              <a:t>Telephone companies </a:t>
            </a:r>
          </a:p>
          <a:p>
            <a:pPr lvl="1" eaLnBrk="1" hangingPunct="1">
              <a:buFontTx/>
              <a:buChar char="•"/>
            </a:pPr>
            <a:r>
              <a:rPr lang="en-US" sz="1100" dirty="0"/>
              <a:t>Credit</a:t>
            </a:r>
            <a:r>
              <a:rPr lang="en-US" sz="1100" baseline="0" dirty="0"/>
              <a:t> card companies</a:t>
            </a:r>
          </a:p>
          <a:p>
            <a:pPr lvl="1" eaLnBrk="1" hangingPunct="1">
              <a:buFontTx/>
              <a:buChar char="•"/>
            </a:pPr>
            <a:r>
              <a:rPr lang="en-US" sz="1100" baseline="0" dirty="0"/>
              <a:t>Supermarket scanners</a:t>
            </a:r>
          </a:p>
          <a:p>
            <a:pPr lvl="1" eaLnBrk="1" hangingPunct="1">
              <a:buFontTx/>
              <a:buChar char="•"/>
            </a:pPr>
            <a:r>
              <a:rPr lang="en-US" sz="1100" baseline="0" dirty="0"/>
              <a:t>Financial institutions</a:t>
            </a:r>
          </a:p>
          <a:p>
            <a:pPr lvl="1" eaLnBrk="1" hangingPunct="1">
              <a:buFontTx/>
              <a:buChar char="•"/>
            </a:pPr>
            <a:r>
              <a:rPr lang="en-US" sz="1100" baseline="0" dirty="0"/>
              <a:t>Search engines</a:t>
            </a:r>
          </a:p>
          <a:p>
            <a:pPr lvl="1" eaLnBrk="1" hangingPunct="1">
              <a:buFontTx/>
              <a:buChar char="•"/>
            </a:pPr>
            <a:r>
              <a:rPr lang="en-US" sz="1100" baseline="0" dirty="0"/>
              <a:t>Social networking sites</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Information resellers (key term) or information brokers (key term) collects and sells personal data. The create electronic profiles (key term) </a:t>
            </a:r>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6</a:t>
            </a:fld>
            <a:endParaRPr lang="en-US" dirty="0"/>
          </a:p>
        </p:txBody>
      </p:sp>
    </p:spTree>
    <p:extLst>
      <p:ext uri="{BB962C8B-B14F-4D97-AF65-F5344CB8AC3E}">
        <p14:creationId xmlns:p14="http://schemas.microsoft.com/office/powerpoint/2010/main" val="837581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buFontTx/>
              <a:buNone/>
            </a:pPr>
            <a:r>
              <a:rPr lang="en-US" sz="1100" dirty="0"/>
              <a:t>Concerns include:</a:t>
            </a:r>
          </a:p>
          <a:p>
            <a:pPr lvl="1" eaLnBrk="1" hangingPunct="1">
              <a:buFontTx/>
              <a:buChar char="•"/>
            </a:pPr>
            <a:r>
              <a:rPr lang="en-US" sz="1100" dirty="0"/>
              <a:t>Spreading information without consent – example: collecting your shopping habits and sharing; or medical records, or driver’s license number	</a:t>
            </a:r>
          </a:p>
          <a:p>
            <a:pPr lvl="2" eaLnBrk="1" hangingPunct="1">
              <a:buFontTx/>
              <a:buChar char="•"/>
            </a:pPr>
            <a:r>
              <a:rPr lang="en-US" sz="1100" dirty="0"/>
              <a:t>Last year over 10 million people were victimized by identity theft (key term) (illegal assumption of someone’s identity for economic gain)</a:t>
            </a:r>
          </a:p>
          <a:p>
            <a:pPr lvl="1" eaLnBrk="1" hangingPunct="1">
              <a:buFontTx/>
              <a:buChar char="•"/>
            </a:pPr>
            <a:r>
              <a:rPr lang="en-US" sz="1100" dirty="0"/>
              <a:t>Spreading inaccurate information – once you are tagged that photo can become a part of your electronic profile</a:t>
            </a:r>
          </a:p>
          <a:p>
            <a:pPr lvl="2" eaLnBrk="1" hangingPunct="1">
              <a:buFontTx/>
              <a:buChar char="•"/>
            </a:pPr>
            <a:r>
              <a:rPr lang="en-US" sz="1100" dirty="0"/>
              <a:t>Mistaken Identity (key term) – an electronic profile of one person is switched with another</a:t>
            </a:r>
          </a:p>
          <a:p>
            <a:pPr eaLnBrk="1" hangingPunct="1">
              <a:buFontTx/>
              <a:buNone/>
            </a:pPr>
            <a:r>
              <a:rPr lang="en-US" sz="1100" dirty="0"/>
              <a:t>Under the Freedom of Information Act (key term)  you are entitled to look at your records held by government agencies.</a:t>
            </a:r>
          </a:p>
          <a:p>
            <a:pPr eaLnBrk="1" hangingPunct="1"/>
            <a:r>
              <a:rPr lang="en-US" dirty="0"/>
              <a:t>	</a:t>
            </a:r>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7</a:t>
            </a:fld>
            <a:endParaRPr lang="en-US" dirty="0"/>
          </a:p>
        </p:txBody>
      </p:sp>
    </p:spTree>
    <p:extLst>
      <p:ext uri="{BB962C8B-B14F-4D97-AF65-F5344CB8AC3E}">
        <p14:creationId xmlns:p14="http://schemas.microsoft.com/office/powerpoint/2010/main" val="14175539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8</a:t>
            </a:fld>
            <a:endParaRPr lang="en-US" dirty="0"/>
          </a:p>
        </p:txBody>
      </p:sp>
    </p:spTree>
    <p:extLst>
      <p:ext uri="{BB962C8B-B14F-4D97-AF65-F5344CB8AC3E}">
        <p14:creationId xmlns:p14="http://schemas.microsoft.com/office/powerpoint/2010/main" val="23485728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3863" y="704850"/>
            <a:ext cx="6254750" cy="3519488"/>
          </a:xfrm>
        </p:spPr>
      </p:sp>
      <p:sp>
        <p:nvSpPr>
          <p:cNvPr id="3" name="Notes Placeholder 2"/>
          <p:cNvSpPr>
            <a:spLocks noGrp="1"/>
          </p:cNvSpPr>
          <p:nvPr>
            <p:ph type="body" idx="1"/>
          </p:nvPr>
        </p:nvSpPr>
        <p:spPr/>
        <p:txBody>
          <a:bodyPr/>
          <a:lstStyle/>
          <a:p>
            <a:pPr eaLnBrk="1" hangingPunct="1">
              <a:buFontTx/>
              <a:buNone/>
            </a:pPr>
            <a:r>
              <a:rPr lang="en-US" sz="1000" dirty="0"/>
              <a:t>Illusion of anonymity (key term) -that if you are on the Internet and selective about disclosing names or other personal information that no one knows who you are or how to “find” you - false</a:t>
            </a:r>
          </a:p>
          <a:p>
            <a:pPr eaLnBrk="1" hangingPunct="1">
              <a:buFontTx/>
              <a:buChar char="•"/>
            </a:pPr>
            <a:endParaRPr lang="en-US" sz="1000" dirty="0"/>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9</a:t>
            </a:fld>
            <a:endParaRPr lang="en-US" dirty="0"/>
          </a:p>
        </p:txBody>
      </p:sp>
    </p:spTree>
    <p:extLst>
      <p:ext uri="{BB962C8B-B14F-4D97-AF65-F5344CB8AC3E}">
        <p14:creationId xmlns:p14="http://schemas.microsoft.com/office/powerpoint/2010/main" val="40010257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gradFill flip="none" rotWithShape="1">
          <a:gsLst>
            <a:gs pos="0">
              <a:schemeClr val="tx1"/>
            </a:gs>
            <a:gs pos="70000">
              <a:schemeClr val="tx2">
                <a:lumMod val="50000"/>
              </a:schemeClr>
            </a:gs>
            <a:gs pos="100000">
              <a:schemeClr val="tx2">
                <a:lumMod val="50000"/>
              </a:schemeClr>
            </a:gs>
          </a:gsLst>
          <a:lin ang="0" scaled="1"/>
          <a:tileRect/>
        </a:gradFill>
        <a:effectLst/>
      </p:bgPr>
    </p:bg>
    <p:spTree>
      <p:nvGrpSpPr>
        <p:cNvPr id="1" name=""/>
        <p:cNvGrpSpPr/>
        <p:nvPr/>
      </p:nvGrpSpPr>
      <p:grpSpPr>
        <a:xfrm>
          <a:off x="0" y="0"/>
          <a:ext cx="0" cy="0"/>
          <a:chOff x="0" y="0"/>
          <a:chExt cx="0" cy="0"/>
        </a:xfrm>
      </p:grpSpPr>
      <p:sp>
        <p:nvSpPr>
          <p:cNvPr id="3" name="Rectangle 2"/>
          <p:cNvSpPr/>
          <p:nvPr userDrawn="1"/>
        </p:nvSpPr>
        <p:spPr>
          <a:xfrm>
            <a:off x="0" y="0"/>
            <a:ext cx="12192000" cy="39625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lumMod val="75000"/>
                </a:schemeClr>
              </a:solidFill>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1"/>
          <p:cNvSpPr/>
          <p:nvPr userDrawn="1"/>
        </p:nvSpPr>
        <p:spPr bwMode="ltGray">
          <a:xfrm>
            <a:off x="0" y="6492240"/>
            <a:ext cx="12192000" cy="365760"/>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r">
              <a:defRPr/>
            </a:pPr>
            <a:r>
              <a:rPr lang="en-US" sz="800" dirty="0">
                <a:solidFill>
                  <a:prstClr val="white"/>
                </a:solidFill>
                <a:latin typeface="Verdana" panose="020B0604030504040204" pitchFamily="34" charset="0"/>
                <a:ea typeface="Verdana" panose="020B0604030504040204" pitchFamily="34" charset="0"/>
                <a:cs typeface="Verdana" panose="020B0604030504040204" pitchFamily="34" charset="0"/>
              </a:rPr>
              <a:t>© 2017 by McGraw-Hill Education. This proprietary material solely for authorized instructor use. Not authorized for sale or distribution in any manner. This document may not be copied, scanned, duplicated, forwarded, distributed, or posted on a website, in whole or part.</a:t>
            </a:r>
          </a:p>
        </p:txBody>
      </p:sp>
      <p:sp>
        <p:nvSpPr>
          <p:cNvPr id="4" name="Date Placeholder 3"/>
          <p:cNvSpPr>
            <a:spLocks noGrp="1"/>
          </p:cNvSpPr>
          <p:nvPr>
            <p:ph type="dt" sz="half" idx="10"/>
          </p:nvPr>
        </p:nvSpPr>
        <p:spPr>
          <a:xfrm>
            <a:off x="5141625" y="6200662"/>
            <a:ext cx="1908751" cy="27432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F7566273-D631-43B1-86C1-B61A4D1BB2F7}" type="datetime1">
              <a:rPr lang="en-US" smtClean="0">
                <a:solidFill>
                  <a:prstClr val="white"/>
                </a:solidFill>
              </a:rPr>
              <a:pPr/>
              <a:t>10/24/2024</a:t>
            </a:fld>
            <a:endParaRPr lang="en-US" dirty="0">
              <a:solidFill>
                <a:prstClr val="white"/>
              </a:solidFill>
            </a:endParaRPr>
          </a:p>
        </p:txBody>
      </p:sp>
      <p:sp>
        <p:nvSpPr>
          <p:cNvPr id="5" name="Footer Placeholder 4"/>
          <p:cNvSpPr>
            <a:spLocks noGrp="1"/>
          </p:cNvSpPr>
          <p:nvPr>
            <p:ph type="ftr" sz="quarter" idx="11"/>
          </p:nvPr>
        </p:nvSpPr>
        <p:spPr>
          <a:xfrm>
            <a:off x="7055996" y="6200662"/>
            <a:ext cx="3860800" cy="27432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a:solidFill>
                  <a:prstClr val="white"/>
                </a:solidFill>
              </a:rPr>
              <a:t>Footer text goes here</a:t>
            </a:r>
            <a:endParaRPr lang="en-US" dirty="0">
              <a:solidFill>
                <a:prstClr val="white"/>
              </a:solidFill>
            </a:endParaRPr>
          </a:p>
        </p:txBody>
      </p:sp>
      <p:sp>
        <p:nvSpPr>
          <p:cNvPr id="6" name="Slide Number Placeholder 5"/>
          <p:cNvSpPr>
            <a:spLocks noGrp="1"/>
          </p:cNvSpPr>
          <p:nvPr>
            <p:ph type="sldNum" sz="quarter" idx="12"/>
          </p:nvPr>
        </p:nvSpPr>
        <p:spPr>
          <a:xfrm>
            <a:off x="10932717" y="6200662"/>
            <a:ext cx="1219200" cy="27432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27C98126-00D4-4536-8967-EB49841E9AA8}" type="slidenum">
              <a:rPr lang="en-US" smtClean="0">
                <a:solidFill>
                  <a:prstClr val="white"/>
                </a:solidFill>
              </a:rPr>
              <a:pPr/>
              <a:t>‹#›</a:t>
            </a:fld>
            <a:endParaRPr lang="en-US">
              <a:solidFill>
                <a:prstClr val="white"/>
              </a:solidFill>
            </a:endParaRPr>
          </a:p>
        </p:txBody>
      </p:sp>
      <p:sp>
        <p:nvSpPr>
          <p:cNvPr id="2" name="Title 1"/>
          <p:cNvSpPr>
            <a:spLocks noGrp="1"/>
          </p:cNvSpPr>
          <p:nvPr userDrawn="1">
            <p:ph type="ctrTitle"/>
          </p:nvPr>
        </p:nvSpPr>
        <p:spPr>
          <a:xfrm>
            <a:off x="4475282" y="1084922"/>
            <a:ext cx="7716717" cy="2851777"/>
          </a:xfrm>
          <a:prstGeom prst="rect">
            <a:avLst/>
          </a:prstGeom>
          <a:noFill/>
        </p:spPr>
        <p:txBody>
          <a:bodyPr anchor="b">
            <a:noAutofit/>
            <a:scene3d>
              <a:camera prst="orthographicFront"/>
              <a:lightRig rig="soft" dir="t">
                <a:rot lat="0" lon="0" rev="10800000"/>
              </a:lightRig>
            </a:scene3d>
            <a:sp3d>
              <a:bevelT w="27940" h="12700"/>
              <a:contourClr>
                <a:srgbClr val="DDDDDD"/>
              </a:contourClr>
            </a:sp3d>
          </a:bodyPr>
          <a:lstStyle>
            <a:lvl1pPr algn="l">
              <a:defRPr sz="6000" b="1" cap="none" spc="-150" baseline="0">
                <a:ln w="11430"/>
                <a:solidFill>
                  <a:schemeClr val="accent5">
                    <a:lumMod val="75000"/>
                  </a:schemeClr>
                </a:solidFill>
                <a:effectLst>
                  <a:outerShdw blurRad="50800" dist="38100" dir="2700000" algn="tl" rotWithShape="0">
                    <a:prstClr val="black">
                      <a:alpha val="70000"/>
                    </a:prstClr>
                  </a:outerShdw>
                </a:effectLst>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US" dirty="0"/>
          </a:p>
        </p:txBody>
      </p:sp>
      <p:sp>
        <p:nvSpPr>
          <p:cNvPr id="19" name="TextBox 18"/>
          <p:cNvSpPr txBox="1"/>
          <p:nvPr userDrawn="1"/>
        </p:nvSpPr>
        <p:spPr>
          <a:xfrm rot="16200000">
            <a:off x="-3063240" y="3046066"/>
            <a:ext cx="6492241" cy="400110"/>
          </a:xfrm>
          <a:prstGeom prst="rect">
            <a:avLst/>
          </a:prstGeom>
          <a:solidFill>
            <a:schemeClr val="accent6">
              <a:lumMod val="50000"/>
            </a:schemeClr>
          </a:solidFill>
          <a:ln>
            <a:noFill/>
          </a:ln>
        </p:spPr>
        <p:txBody>
          <a:bodyPr wrap="square" rtlCol="0" anchor="ctr">
            <a:spAutoFit/>
          </a:bodyPr>
          <a:lstStyle/>
          <a:p>
            <a:pPr algn="r"/>
            <a:r>
              <a:rPr lang="en-US" sz="2000" dirty="0">
                <a:solidFill>
                  <a:prstClr val="white"/>
                </a:solidFill>
                <a:latin typeface="Verdana" panose="020B0604030504040204" pitchFamily="34" charset="0"/>
                <a:ea typeface="Verdana" panose="020B0604030504040204" pitchFamily="34" charset="0"/>
                <a:cs typeface="Verdana" panose="020B0604030504040204" pitchFamily="34" charset="0"/>
              </a:rPr>
              <a:t>Chapter</a:t>
            </a:r>
          </a:p>
        </p:txBody>
      </p:sp>
      <p:sp>
        <p:nvSpPr>
          <p:cNvPr id="28" name="Rectangle 27"/>
          <p:cNvSpPr/>
          <p:nvPr userDrawn="1"/>
        </p:nvSpPr>
        <p:spPr>
          <a:xfrm>
            <a:off x="365761" y="3934113"/>
            <a:ext cx="11826239" cy="45719"/>
          </a:xfrm>
          <a:prstGeom prst="rect">
            <a:avLst/>
          </a:prstGeom>
          <a:solidFill>
            <a:schemeClr val="accent1">
              <a:lumMod val="50000"/>
              <a:alpha val="7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7" name="Picture 16" descr="Screen Clipping"/>
          <p:cNvPicPr>
            <a:picLocks noChangeAspect="1"/>
          </p:cNvPicPr>
          <p:nvPr userDrawn="1"/>
        </p:nvPicPr>
        <p:blipFill rotWithShape="1">
          <a:blip r:embed="rId2" cstate="print">
            <a:extLst>
              <a:ext uri="{28A0092B-C50C-407E-A947-70E740481C1C}">
                <a14:useLocalDpi xmlns:a14="http://schemas.microsoft.com/office/drawing/2010/main" val="0"/>
              </a:ext>
            </a:extLst>
          </a:blip>
          <a:srcRect l="6702" t="3884" r="8723" b="5263"/>
          <a:stretch/>
        </p:blipFill>
        <p:spPr>
          <a:xfrm>
            <a:off x="615246" y="323850"/>
            <a:ext cx="3644901" cy="3643823"/>
          </a:xfrm>
          <a:prstGeom prst="ellipse">
            <a:avLst/>
          </a:prstGeom>
          <a:effectLst>
            <a:reflection blurRad="6350" stA="50000" endA="300" endPos="55000" dir="5400000" sy="-100000" algn="bl" rotWithShape="0"/>
          </a:effectLst>
        </p:spPr>
      </p:pic>
      <p:sp>
        <p:nvSpPr>
          <p:cNvPr id="11" name="Text Placeholder 2"/>
          <p:cNvSpPr>
            <a:spLocks noGrp="1"/>
          </p:cNvSpPr>
          <p:nvPr>
            <p:ph type="body" idx="1"/>
          </p:nvPr>
        </p:nvSpPr>
        <p:spPr>
          <a:xfrm>
            <a:off x="4486571" y="4356953"/>
            <a:ext cx="7705429" cy="477357"/>
          </a:xfrm>
          <a:prstGeom prst="rect">
            <a:avLst/>
          </a:prstGeom>
        </p:spPr>
        <p:txBody>
          <a:bodyPr vert="horz" lIns="91440" tIns="45720" rIns="91440" bIns="45720" rtlCol="0" anchor="t">
            <a:normAutofit/>
            <a:scene3d>
              <a:camera prst="orthographicFront"/>
              <a:lightRig rig="soft" dir="t">
                <a:rot lat="0" lon="0" rev="10800000"/>
              </a:lightRig>
            </a:scene3d>
            <a:sp3d>
              <a:bevelT w="27940" h="12700"/>
              <a:contourClr>
                <a:srgbClr val="DDDDDD"/>
              </a:contourClr>
            </a:sp3d>
          </a:bodyPr>
          <a:lstStyle>
            <a:lvl1pPr marL="0" indent="0">
              <a:buFontTx/>
              <a:buNone/>
              <a:defRPr lang="en-US" sz="3200" b="1" cap="none" spc="0" dirty="0" smtClean="0">
                <a:ln w="11430"/>
                <a:solidFill>
                  <a:schemeClr val="bg1"/>
                </a:solidFill>
                <a:effectLst>
                  <a:outerShdw blurRad="38100" dist="38100" dir="2700000" algn="tl">
                    <a:srgbClr val="000000">
                      <a:alpha val="84000"/>
                    </a:srgbClr>
                  </a:outerShdw>
                </a:effectLst>
                <a:latin typeface="Verdana" panose="020B0604030504040204" pitchFamily="34" charset="0"/>
                <a:ea typeface="Verdana" panose="020B0604030504040204" pitchFamily="34" charset="0"/>
                <a:cs typeface="Verdana" panose="020B0604030504040204" pitchFamily="34" charset="0"/>
              </a:defRPr>
            </a:lvl1pPr>
          </a:lstStyle>
          <a:p>
            <a:pPr lvl="0">
              <a:spcBef>
                <a:spcPct val="0"/>
              </a:spcBef>
            </a:pPr>
            <a:r>
              <a:rPr lang="en-US"/>
              <a:t>Edit Master text styles</a:t>
            </a:r>
          </a:p>
        </p:txBody>
      </p:sp>
    </p:spTree>
    <p:extLst>
      <p:ext uri="{BB962C8B-B14F-4D97-AF65-F5344CB8AC3E}">
        <p14:creationId xmlns:p14="http://schemas.microsoft.com/office/powerpoint/2010/main" val="1294787059"/>
      </p:ext>
    </p:extLst>
  </p:cSld>
  <p:clrMapOvr>
    <a:overrideClrMapping bg1="lt1" tx1="dk1" bg2="lt2" tx2="dk2" accent1="accent1" accent2="accent2" accent3="accent3" accent4="accent4" accent5="accent5" accent6="accent6" hlink="hlink" folHlink="folHlink"/>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179916" y="2125042"/>
            <a:ext cx="8753763" cy="2323374"/>
          </a:xfrm>
          <a:prstGeom prst="roundRect">
            <a:avLst/>
          </a:prstGeom>
          <a:solidFill>
            <a:schemeClr val="accent1">
              <a:lumMod val="60000"/>
              <a:lumOff val="40000"/>
            </a:schemeClr>
          </a:solidFill>
          <a:effectLst>
            <a:outerShdw blurRad="50800" dist="38100" dir="2700000" algn="tl" rotWithShape="0">
              <a:prstClr val="black">
                <a:alpha val="40000"/>
              </a:prstClr>
            </a:outerShdw>
          </a:effectLst>
        </p:spPr>
        <p:txBody>
          <a:bodyPr/>
          <a:lstStyle>
            <a:lvl1pPr>
              <a:defRPr sz="4400" baseline="0">
                <a:solidFill>
                  <a:schemeClr val="accent6">
                    <a:lumMod val="50000"/>
                  </a:schemeClr>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enter quotation text.</a:t>
            </a:r>
          </a:p>
        </p:txBody>
      </p:sp>
      <p:sp>
        <p:nvSpPr>
          <p:cNvPr id="4" name="Date Placeholder 3"/>
          <p:cNvSpPr>
            <a:spLocks noGrp="1"/>
          </p:cNvSpPr>
          <p:nvPr>
            <p:ph type="dt" sz="half" idx="10"/>
          </p:nvPr>
        </p:nvSpPr>
        <p:spPr/>
        <p:txBody>
          <a:bodyPr/>
          <a:lstStyle/>
          <a:p>
            <a:fld id="{3E9E8D10-BEF8-4B24-A405-20865B02A8E5}" type="datetime1">
              <a:rPr lang="en-US" smtClean="0">
                <a:solidFill>
                  <a:prstClr val="black">
                    <a:alpha val="60000"/>
                  </a:prstClr>
                </a:solidFill>
              </a:rPr>
              <a:pPr/>
              <a:t>10/24/2024</a:t>
            </a:fld>
            <a:endParaRPr lang="en-US">
              <a:solidFill>
                <a:prstClr val="black">
                  <a:alpha val="60000"/>
                </a:prstClr>
              </a:solidFill>
            </a:endParaRPr>
          </a:p>
        </p:txBody>
      </p:sp>
      <p:sp>
        <p:nvSpPr>
          <p:cNvPr id="5" name="Footer Placeholder 4"/>
          <p:cNvSpPr>
            <a:spLocks noGrp="1"/>
          </p:cNvSpPr>
          <p:nvPr>
            <p:ph type="ftr" sz="quarter" idx="11"/>
          </p:nvPr>
        </p:nvSpPr>
        <p:spPr/>
        <p:txBody>
          <a:bodyPr/>
          <a:lstStyle/>
          <a:p>
            <a:r>
              <a:rPr lang="en-US">
                <a:solidFill>
                  <a:prstClr val="black">
                    <a:alpha val="60000"/>
                  </a:prstClr>
                </a:solidFill>
              </a:rPr>
              <a:t>Footer text goes here</a:t>
            </a:r>
          </a:p>
        </p:txBody>
      </p:sp>
      <p:sp>
        <p:nvSpPr>
          <p:cNvPr id="6" name="Slide Number Placeholder 5"/>
          <p:cNvSpPr>
            <a:spLocks noGrp="1"/>
          </p:cNvSpPr>
          <p:nvPr>
            <p:ph type="sldNum" sz="quarter" idx="12"/>
          </p:nvPr>
        </p:nvSpPr>
        <p:spPr/>
        <p:txBody>
          <a:bodyPr/>
          <a:lstStyle/>
          <a:p>
            <a:fld id="{4FAD8F58-50E6-4A60-819B-C60CC62A37E7}" type="slidenum">
              <a:rPr lang="en-US" smtClean="0">
                <a:solidFill>
                  <a:prstClr val="white">
                    <a:tint val="75000"/>
                  </a:prstClr>
                </a:solidFill>
              </a:rPr>
              <a:pPr/>
              <a:t>‹#›</a:t>
            </a:fld>
            <a:endParaRPr lang="en-US">
              <a:solidFill>
                <a:prstClr val="white">
                  <a:tint val="75000"/>
                </a:prstClr>
              </a:solidFill>
            </a:endParaRPr>
          </a:p>
        </p:txBody>
      </p:sp>
      <p:sp>
        <p:nvSpPr>
          <p:cNvPr id="10" name="Text Placeholder 3"/>
          <p:cNvSpPr>
            <a:spLocks noGrp="1"/>
          </p:cNvSpPr>
          <p:nvPr>
            <p:ph type="body" sz="half" idx="2" hasCustomPrompt="1"/>
          </p:nvPr>
        </p:nvSpPr>
        <p:spPr>
          <a:xfrm>
            <a:off x="2179916" y="4613563"/>
            <a:ext cx="8753763" cy="1413493"/>
          </a:xfrm>
        </p:spPr>
        <p:txBody>
          <a:bodyPr anchor="t">
            <a:normAutofit/>
          </a:bodyPr>
          <a:lstStyle>
            <a:lvl1pPr marL="0" indent="0">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enter caption.</a:t>
            </a:r>
          </a:p>
        </p:txBody>
      </p:sp>
      <p:sp>
        <p:nvSpPr>
          <p:cNvPr id="12" name="TextBox 11"/>
          <p:cNvSpPr txBox="1"/>
          <p:nvPr/>
        </p:nvSpPr>
        <p:spPr>
          <a:xfrm>
            <a:off x="1503410" y="1648495"/>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r>
              <a:rPr lang="en-US" dirty="0">
                <a:solidFill>
                  <a:srgbClr val="D15845">
                    <a:lumMod val="50000"/>
                  </a:srgbClr>
                </a:solidFill>
              </a:rPr>
              <a:t>“</a:t>
            </a:r>
          </a:p>
        </p:txBody>
      </p:sp>
      <p:sp>
        <p:nvSpPr>
          <p:cNvPr id="15" name="TextBox 14"/>
          <p:cNvSpPr txBox="1"/>
          <p:nvPr/>
        </p:nvSpPr>
        <p:spPr>
          <a:xfrm>
            <a:off x="10746100" y="3291029"/>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r>
              <a:rPr lang="en-US" dirty="0">
                <a:solidFill>
                  <a:srgbClr val="D15845">
                    <a:lumMod val="50000"/>
                  </a:srgbClr>
                </a:solidFill>
              </a:rPr>
              <a:t>”</a:t>
            </a:r>
          </a:p>
        </p:txBody>
      </p:sp>
    </p:spTree>
    <p:extLst>
      <p:ext uri="{BB962C8B-B14F-4D97-AF65-F5344CB8AC3E}">
        <p14:creationId xmlns:p14="http://schemas.microsoft.com/office/powerpoint/2010/main" val="3953690524"/>
      </p:ext>
    </p:extLst>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06071" y="0"/>
            <a:ext cx="10588698" cy="1188720"/>
          </a:xfrm>
        </p:spPr>
        <p:txBody>
          <a:bodyPr vert="horz" lIns="91440" tIns="45720" rIns="91440" bIns="45720" rtlCol="0" anchor="ctr">
            <a:normAutofit/>
          </a:bodyPr>
          <a:lstStyle>
            <a:lvl1pPr>
              <a:defRPr lang="en-US" dirty="0">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Click to edit Master title style  </a:t>
            </a:r>
          </a:p>
        </p:txBody>
      </p:sp>
      <p:sp>
        <p:nvSpPr>
          <p:cNvPr id="3" name="Content Placeholder 2"/>
          <p:cNvSpPr>
            <a:spLocks noGrp="1"/>
          </p:cNvSpPr>
          <p:nvPr>
            <p:ph idx="1"/>
          </p:nvPr>
        </p:nvSpPr>
        <p:spPr>
          <a:xfrm>
            <a:off x="2074225" y="1817225"/>
            <a:ext cx="9508175" cy="4308938"/>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dirty="0"/>
          </a:p>
        </p:txBody>
      </p:sp>
      <p:sp>
        <p:nvSpPr>
          <p:cNvPr id="9"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F6256D38-0405-4CE4-A2A4-B1F49A27DF9C}" type="datetime1">
              <a:rPr lang="en-US" smtClean="0"/>
              <a:pPr/>
              <a:t>10/24/2024</a:t>
            </a:fld>
            <a:endParaRPr lang="en-US" dirty="0"/>
          </a:p>
        </p:txBody>
      </p:sp>
      <p:sp>
        <p:nvSpPr>
          <p:cNvPr id="10"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dirty="0"/>
              <a:t>Footer text goes here</a:t>
            </a:r>
          </a:p>
        </p:txBody>
      </p:sp>
    </p:spTree>
    <p:extLst>
      <p:ext uri="{BB962C8B-B14F-4D97-AF65-F5344CB8AC3E}">
        <p14:creationId xmlns:p14="http://schemas.microsoft.com/office/powerpoint/2010/main" val="91380455"/>
      </p:ext>
    </p:extLst>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2">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22767" y="3398293"/>
            <a:ext cx="8423564" cy="1738151"/>
          </a:xfrm>
          <a:noFill/>
        </p:spPr>
        <p:txBody>
          <a:bodyPr vert="horz" lIns="91440" tIns="45720" rIns="91440" bIns="45720" rtlCol="0" anchor="t">
            <a:noAutofit/>
            <a:scene3d>
              <a:camera prst="orthographicFront"/>
              <a:lightRig rig="soft" dir="t">
                <a:rot lat="0" lon="0" rev="10800000"/>
              </a:lightRig>
            </a:scene3d>
            <a:sp3d>
              <a:bevelT w="27940" h="12700"/>
              <a:contourClr>
                <a:srgbClr val="DDDDDD"/>
              </a:contourClr>
            </a:sp3d>
          </a:bodyPr>
          <a:lstStyle>
            <a:lvl1pPr>
              <a:defRPr lang="en-US" sz="5400" spc="-150" dirty="0">
                <a:ln w="11430"/>
                <a:solidFill>
                  <a:schemeClr val="bg1"/>
                </a:solidFill>
                <a:effectLst>
                  <a:outerShdw blurRad="50800" dist="38100" dir="2700000" algn="tl" rotWithShape="0">
                    <a:prstClr val="black">
                      <a:alpha val="70000"/>
                    </a:prstClr>
                  </a:outerShdw>
                </a:effectLst>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Click to Edit Title</a:t>
            </a:r>
          </a:p>
        </p:txBody>
      </p:sp>
      <p:sp>
        <p:nvSpPr>
          <p:cNvPr id="3" name="Text Placeholder 2"/>
          <p:cNvSpPr>
            <a:spLocks noGrp="1"/>
          </p:cNvSpPr>
          <p:nvPr>
            <p:ph type="body" idx="1"/>
          </p:nvPr>
        </p:nvSpPr>
        <p:spPr>
          <a:xfrm>
            <a:off x="3634056" y="5170534"/>
            <a:ext cx="8404196" cy="477357"/>
          </a:xfrm>
          <a:prstGeom prst="rect">
            <a:avLst/>
          </a:prstGeom>
        </p:spPr>
        <p:txBody>
          <a:bodyPr vert="horz" lIns="91440" tIns="45720" rIns="91440" bIns="45720" rtlCol="0" anchor="t">
            <a:normAutofit/>
            <a:scene3d>
              <a:camera prst="orthographicFront"/>
              <a:lightRig rig="soft" dir="t">
                <a:rot lat="0" lon="0" rev="10800000"/>
              </a:lightRig>
            </a:scene3d>
            <a:sp3d>
              <a:bevelT w="27940" h="12700"/>
              <a:contourClr>
                <a:srgbClr val="DDDDDD"/>
              </a:contourClr>
            </a:sp3d>
          </a:bodyPr>
          <a:lstStyle>
            <a:lvl1pPr marL="0" indent="0">
              <a:buFontTx/>
              <a:buNone/>
              <a:defRPr lang="en-US" sz="3200" b="1" cap="none" spc="0" dirty="0" smtClean="0">
                <a:ln w="11430"/>
                <a:solidFill>
                  <a:schemeClr val="bg1"/>
                </a:solidFill>
                <a:effectLst>
                  <a:outerShdw blurRad="38100" dist="38100" dir="2700000" algn="tl">
                    <a:srgbClr val="000000">
                      <a:alpha val="84000"/>
                    </a:srgbClr>
                  </a:outerShdw>
                </a:effectLst>
                <a:latin typeface="Verdana" panose="020B0604030504040204" pitchFamily="34" charset="0"/>
                <a:ea typeface="Verdana" panose="020B0604030504040204" pitchFamily="34" charset="0"/>
                <a:cs typeface="Verdana" panose="020B0604030504040204" pitchFamily="34" charset="0"/>
              </a:defRPr>
            </a:lvl1pPr>
          </a:lstStyle>
          <a:p>
            <a:pPr lvl="0">
              <a:spcBef>
                <a:spcPct val="0"/>
              </a:spcBef>
            </a:pPr>
            <a:r>
              <a:rPr lang="en-US"/>
              <a:t>Edit Master text styles</a:t>
            </a:r>
          </a:p>
        </p:txBody>
      </p:sp>
      <p:sp>
        <p:nvSpPr>
          <p:cNvPr id="10"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27C98126-00D4-4536-8967-EB49841E9AA8}" type="slidenum">
              <a:rPr lang="en-US" smtClean="0">
                <a:solidFill>
                  <a:prstClr val="white"/>
                </a:solidFill>
              </a:rPr>
              <a:pPr/>
              <a:t>‹#›</a:t>
            </a:fld>
            <a:endParaRPr lang="en-US">
              <a:solidFill>
                <a:prstClr val="white"/>
              </a:solidFill>
            </a:endParaRPr>
          </a:p>
        </p:txBody>
      </p:sp>
      <p:sp>
        <p:nvSpPr>
          <p:cNvPr id="11"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chemeClr val="bg1"/>
                </a:solidFill>
              </a:defRPr>
            </a:lvl1pPr>
          </a:lstStyle>
          <a:p>
            <a:fld id="{134DB0C4-BD5D-49AD-AEE6-079F63B18A1A}" type="datetime1">
              <a:rPr lang="en-US" smtClean="0">
                <a:solidFill>
                  <a:prstClr val="white"/>
                </a:solidFill>
              </a:rPr>
              <a:pPr/>
              <a:t>10/24/2024</a:t>
            </a:fld>
            <a:endParaRPr lang="en-US" dirty="0">
              <a:solidFill>
                <a:prstClr val="white"/>
              </a:solidFill>
            </a:endParaRPr>
          </a:p>
        </p:txBody>
      </p:sp>
      <p:sp>
        <p:nvSpPr>
          <p:cNvPr id="12"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chemeClr val="bg1"/>
                </a:solidFill>
              </a:defRPr>
            </a:lvl1pPr>
          </a:lstStyle>
          <a:p>
            <a:r>
              <a:rPr lang="en-US" dirty="0">
                <a:solidFill>
                  <a:prstClr val="white"/>
                </a:solidFill>
              </a:rPr>
              <a:t>Footer text goes here</a:t>
            </a:r>
          </a:p>
        </p:txBody>
      </p:sp>
      <p:sp>
        <p:nvSpPr>
          <p:cNvPr id="17" name="Rectangle 16"/>
          <p:cNvSpPr/>
          <p:nvPr userDrawn="1"/>
        </p:nvSpPr>
        <p:spPr>
          <a:xfrm>
            <a:off x="13671" y="3214931"/>
            <a:ext cx="12188952" cy="64008"/>
          </a:xfrm>
          <a:prstGeom prst="rect">
            <a:avLst/>
          </a:prstGeom>
          <a:solidFill>
            <a:schemeClr val="accent1">
              <a:lumMod val="50000"/>
              <a:alpha val="69804"/>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 name="Rectangle 3"/>
          <p:cNvSpPr/>
          <p:nvPr userDrawn="1"/>
        </p:nvSpPr>
        <p:spPr>
          <a:xfrm>
            <a:off x="0" y="0"/>
            <a:ext cx="12192000" cy="185609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3" name="Picture 12" descr="Screen Clipping"/>
          <p:cNvPicPr>
            <a:picLocks noChangeAspect="1"/>
          </p:cNvPicPr>
          <p:nvPr userDrawn="1"/>
        </p:nvPicPr>
        <p:blipFill rotWithShape="1">
          <a:blip r:embed="rId2" cstate="print">
            <a:extLst>
              <a:ext uri="{28A0092B-C50C-407E-A947-70E740481C1C}">
                <a14:useLocalDpi xmlns:a14="http://schemas.microsoft.com/office/drawing/2010/main" val="0"/>
              </a:ext>
            </a:extLst>
          </a:blip>
          <a:srcRect l="6702" t="3884" r="8723" b="5263"/>
          <a:stretch/>
        </p:blipFill>
        <p:spPr>
          <a:xfrm>
            <a:off x="-613054" y="-401830"/>
            <a:ext cx="3644901" cy="3643823"/>
          </a:xfrm>
          <a:prstGeom prst="ellipse">
            <a:avLst/>
          </a:prstGeom>
          <a:effectLst>
            <a:reflection blurRad="6350" stA="50000" endA="300" endPos="55000" dir="5400000" sy="-100000" algn="bl" rotWithShape="0"/>
          </a:effectLst>
        </p:spPr>
      </p:pic>
    </p:spTree>
    <p:extLst>
      <p:ext uri="{BB962C8B-B14F-4D97-AF65-F5344CB8AC3E}">
        <p14:creationId xmlns:p14="http://schemas.microsoft.com/office/powerpoint/2010/main" val="2479715154"/>
      </p:ext>
    </p:extLst>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06071" y="0"/>
            <a:ext cx="10573266" cy="1188720"/>
          </a:xfrm>
        </p:spPr>
        <p:txBody>
          <a:bodyPr/>
          <a:lstStyle>
            <a:lvl1pPr>
              <a:defRPr>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US" dirty="0"/>
          </a:p>
        </p:txBody>
      </p:sp>
      <p:sp>
        <p:nvSpPr>
          <p:cNvPr id="9" name="Text Placeholder 8"/>
          <p:cNvSpPr>
            <a:spLocks noGrp="1"/>
          </p:cNvSpPr>
          <p:nvPr>
            <p:ph type="body" sz="quarter" idx="13"/>
          </p:nvPr>
        </p:nvSpPr>
        <p:spPr>
          <a:xfrm>
            <a:off x="1539943" y="1828215"/>
            <a:ext cx="4846320" cy="4285073"/>
          </a:xfrm>
        </p:spPr>
        <p:txBody>
          <a:bodyPr/>
          <a:lstStyle>
            <a:lvl1pPr marL="274320" indent="-274320">
              <a:buFont typeface="Arial" pitchFamily="34" charset="0"/>
              <a:buChar char="•"/>
              <a:tabLst>
                <a:tab pos="274320" algn="l"/>
              </a:tabLst>
              <a:defRPr b="0"/>
            </a:lvl1pPr>
            <a:lvl2pPr marL="742950" indent="-285750">
              <a:buFont typeface="Arial" pitchFamily="34" charset="0"/>
              <a:buChar char="•"/>
              <a:defRPr/>
            </a:lvl2pPr>
            <a:lvl3pPr marL="1143000" indent="-228600">
              <a:buFont typeface="Arial" pitchFamily="34" charset="0"/>
              <a:buChar char="•"/>
              <a:defRPr/>
            </a:lvl3pPr>
            <a:lvl4pPr marL="1600200" indent="-228600">
              <a:buFont typeface="Arial" pitchFamily="34" charset="0"/>
              <a:buChar char="•"/>
              <a:defRPr/>
            </a:lvl4pPr>
            <a:lvl5pPr marL="2057400" indent="-228600">
              <a:buFont typeface="Arial" pitchFamily="34" charset="0"/>
              <a:buChar cha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p:cNvSpPr>
            <a:spLocks noGrp="1"/>
          </p:cNvSpPr>
          <p:nvPr>
            <p:ph type="body" sz="quarter" idx="14"/>
          </p:nvPr>
        </p:nvSpPr>
        <p:spPr>
          <a:xfrm>
            <a:off x="6748883" y="1828800"/>
            <a:ext cx="4846320" cy="4295601"/>
          </a:xfrm>
        </p:spPr>
        <p:txBody>
          <a:bodyPr/>
          <a:lstStyle>
            <a:lvl1pPr marL="274320" indent="-274320">
              <a:buFont typeface="Arial" pitchFamily="34" charset="0"/>
              <a:buChar char="•"/>
              <a:defRPr b="0"/>
            </a:lvl1pPr>
            <a:lvl2pPr marL="742950" indent="-285750">
              <a:buFont typeface="Arial" pitchFamily="34" charset="0"/>
              <a:buChar char="•"/>
              <a:defRPr/>
            </a:lvl2pPr>
            <a:lvl3pPr marL="1143000" indent="-228600">
              <a:buFont typeface="Arial" pitchFamily="34" charset="0"/>
              <a:buChar char="•"/>
              <a:defRPr/>
            </a:lvl3pPr>
            <a:lvl4pPr marL="1600200" indent="-228600">
              <a:buFont typeface="Arial" pitchFamily="34" charset="0"/>
              <a:buChar char="•"/>
              <a:defRPr/>
            </a:lvl4pPr>
            <a:lvl5pPr marL="2057400" indent="-228600">
              <a:buFont typeface="Arial" pitchFamily="34" charset="0"/>
              <a:buChar cha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dirty="0"/>
          </a:p>
        </p:txBody>
      </p:sp>
      <p:sp>
        <p:nvSpPr>
          <p:cNvPr id="10"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B33742F2-6D99-486D-8848-CD9D61A3147F}" type="datetime1">
              <a:rPr lang="en-US" smtClean="0"/>
              <a:pPr/>
              <a:t>10/24/2024</a:t>
            </a:fld>
            <a:endParaRPr lang="en-US" dirty="0"/>
          </a:p>
        </p:txBody>
      </p:sp>
      <p:sp>
        <p:nvSpPr>
          <p:cNvPr id="12"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dirty="0"/>
              <a:t>Footer text goes here</a:t>
            </a:r>
          </a:p>
        </p:txBody>
      </p:sp>
    </p:spTree>
    <p:extLst>
      <p:ext uri="{BB962C8B-B14F-4D97-AF65-F5344CB8AC3E}">
        <p14:creationId xmlns:p14="http://schemas.microsoft.com/office/powerpoint/2010/main" val="1651462506"/>
      </p:ext>
    </p:extLst>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06071" y="0"/>
            <a:ext cx="10573266" cy="1188720"/>
          </a:xfrm>
        </p:spPr>
        <p:txBody>
          <a:bodyPr/>
          <a:lstStyle>
            <a:lvl1pPr>
              <a:defRPr>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1632301" y="1836055"/>
            <a:ext cx="4846320" cy="639762"/>
          </a:xfrm>
          <a:prstGeom prst="rect">
            <a:avLst/>
          </a:prstGeom>
          <a:solidFill>
            <a:schemeClr val="tx2">
              <a:lumMod val="75000"/>
            </a:schemeClr>
          </a:solidFill>
        </p:spPr>
        <p:style>
          <a:lnRef idx="0">
            <a:schemeClr val="accent5"/>
          </a:lnRef>
          <a:fillRef idx="3">
            <a:schemeClr val="accent5"/>
          </a:fillRef>
          <a:effectRef idx="3">
            <a:schemeClr val="accent5"/>
          </a:effectRef>
          <a:fontRef idx="none"/>
        </p:style>
        <p:txBody>
          <a:bodyPr anchor="b">
            <a:normAutofit/>
          </a:bodyPr>
          <a:lstStyle>
            <a:lvl1pPr marL="0" inden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5" name="Text Placeholder 4"/>
          <p:cNvSpPr>
            <a:spLocks noGrp="1"/>
          </p:cNvSpPr>
          <p:nvPr>
            <p:ph type="body" sz="quarter" idx="3"/>
          </p:nvPr>
        </p:nvSpPr>
        <p:spPr>
          <a:xfrm>
            <a:off x="6850087" y="1836055"/>
            <a:ext cx="4846320" cy="639762"/>
          </a:xfrm>
          <a:prstGeom prst="rect">
            <a:avLst/>
          </a:prstGeom>
          <a:solidFill>
            <a:schemeClr val="tx2">
              <a:lumMod val="75000"/>
            </a:schemeClr>
          </a:solidFill>
        </p:spPr>
        <p:style>
          <a:lnRef idx="0">
            <a:schemeClr val="accent5"/>
          </a:lnRef>
          <a:fillRef idx="3">
            <a:schemeClr val="accent5"/>
          </a:fillRef>
          <a:effectRef idx="3">
            <a:schemeClr val="accent5"/>
          </a:effectRef>
          <a:fontRef idx="none"/>
        </p:style>
        <p:txBody>
          <a:bodyPr anchor="b"/>
          <a:lstStyle>
            <a:lvl1pPr marL="0" inden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1" name="Text Placeholder 10"/>
          <p:cNvSpPr>
            <a:spLocks noGrp="1"/>
          </p:cNvSpPr>
          <p:nvPr>
            <p:ph type="body" sz="quarter" idx="13"/>
          </p:nvPr>
        </p:nvSpPr>
        <p:spPr>
          <a:xfrm>
            <a:off x="1632301" y="2480581"/>
            <a:ext cx="4846320" cy="3781324"/>
          </a:xfrm>
        </p:spPr>
        <p:txBody>
          <a:bodyPr/>
          <a:lstStyle>
            <a:lvl1pPr>
              <a:defRPr sz="2400" b="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p:cNvSpPr>
            <a:spLocks noGrp="1"/>
          </p:cNvSpPr>
          <p:nvPr>
            <p:ph type="body" sz="quarter" idx="14"/>
          </p:nvPr>
        </p:nvSpPr>
        <p:spPr>
          <a:xfrm>
            <a:off x="6850087" y="2480581"/>
            <a:ext cx="4846320" cy="3756909"/>
          </a:xfrm>
        </p:spPr>
        <p:txBody>
          <a:bodyPr/>
          <a:lstStyle>
            <a:lvl1pPr>
              <a:defRPr sz="2400" b="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dirty="0"/>
          </a:p>
        </p:txBody>
      </p:sp>
      <p:sp>
        <p:nvSpPr>
          <p:cNvPr id="12"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1FF48EFD-E125-49CB-A514-2A51628F9FEC}" type="datetime1">
              <a:rPr lang="en-US" smtClean="0"/>
              <a:pPr/>
              <a:t>10/24/2024</a:t>
            </a:fld>
            <a:endParaRPr lang="en-US"/>
          </a:p>
        </p:txBody>
      </p:sp>
      <p:sp>
        <p:nvSpPr>
          <p:cNvPr id="14" name="Footer Placeholder 4"/>
          <p:cNvSpPr>
            <a:spLocks noGrp="1"/>
          </p:cNvSpPr>
          <p:nvPr>
            <p:ph type="ftr" sz="quarter" idx="15"/>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dirty="0"/>
              <a:t>Footer text goes here</a:t>
            </a:r>
          </a:p>
        </p:txBody>
      </p:sp>
    </p:spTree>
    <p:extLst>
      <p:ext uri="{BB962C8B-B14F-4D97-AF65-F5344CB8AC3E}">
        <p14:creationId xmlns:p14="http://schemas.microsoft.com/office/powerpoint/2010/main" val="5983329"/>
      </p:ext>
    </p:extLst>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19518" y="0"/>
            <a:ext cx="10661922" cy="1188720"/>
          </a:xfrm>
        </p:spPr>
        <p:txBody>
          <a:bodyPr vert="horz" lIns="91440" tIns="45720" rIns="91440" bIns="45720" rtlCol="0" anchor="ctr">
            <a:normAutofit/>
          </a:bodyPr>
          <a:lstStyle>
            <a:lvl1pPr>
              <a:defRPr lang="en-US">
                <a:latin typeface="Verdana" panose="020B0604030504040204" pitchFamily="34" charset="0"/>
                <a:ea typeface="Verdana" panose="020B0604030504040204" pitchFamily="34" charset="0"/>
                <a:cs typeface="Verdana" panose="020B0604030504040204" pitchFamily="34" charset="0"/>
              </a:defRPr>
            </a:lvl1pPr>
          </a:lstStyle>
          <a:p>
            <a:pPr lvl="0"/>
            <a:r>
              <a:rPr lang="en-US"/>
              <a:t>Click to edit Master title style</a:t>
            </a:r>
            <a:endParaRPr lang="en-US" dirty="0"/>
          </a:p>
        </p:txBody>
      </p:sp>
      <p:sp>
        <p:nvSpPr>
          <p:cNvPr id="6"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a:p>
        </p:txBody>
      </p:sp>
      <p:sp>
        <p:nvSpPr>
          <p:cNvPr id="7"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01B7A4E9-8F28-416E-AB9B-6B37F91A72C0}" type="datetime1">
              <a:rPr lang="en-US" smtClean="0"/>
              <a:pPr/>
              <a:t>10/24/2024</a:t>
            </a:fld>
            <a:endParaRPr lang="en-US"/>
          </a:p>
        </p:txBody>
      </p:sp>
      <p:sp>
        <p:nvSpPr>
          <p:cNvPr id="8"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a:t>Footer text goes here</a:t>
            </a:r>
            <a:endParaRPr lang="en-US" dirty="0"/>
          </a:p>
        </p:txBody>
      </p:sp>
    </p:spTree>
    <p:extLst>
      <p:ext uri="{BB962C8B-B14F-4D97-AF65-F5344CB8AC3E}">
        <p14:creationId xmlns:p14="http://schemas.microsoft.com/office/powerpoint/2010/main" val="3202189207"/>
      </p:ext>
    </p:extLst>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a:p>
        </p:txBody>
      </p:sp>
      <p:sp>
        <p:nvSpPr>
          <p:cNvPr id="6"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BD424CD5-80D2-4112-9AE5-01B02260C8E8}" type="datetime1">
              <a:rPr lang="en-US" smtClean="0"/>
              <a:pPr/>
              <a:t>10/24/2024</a:t>
            </a:fld>
            <a:endParaRPr lang="en-US"/>
          </a:p>
        </p:txBody>
      </p:sp>
      <p:sp>
        <p:nvSpPr>
          <p:cNvPr id="7"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a:t>Footer text goes here</a:t>
            </a:r>
            <a:endParaRPr lang="en-US" dirty="0"/>
          </a:p>
        </p:txBody>
      </p:sp>
    </p:spTree>
    <p:extLst>
      <p:ext uri="{BB962C8B-B14F-4D97-AF65-F5344CB8AC3E}">
        <p14:creationId xmlns:p14="http://schemas.microsoft.com/office/powerpoint/2010/main" val="2017888301"/>
      </p:ext>
    </p:extLst>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52491" y="1447800"/>
            <a:ext cx="9939931" cy="1371600"/>
          </a:xfrm>
        </p:spPr>
        <p:txBody>
          <a:bodyPr anchor="b"/>
          <a:lstStyle>
            <a:lvl1pPr algn="l">
              <a:defRPr sz="4400" b="1">
                <a:solidFill>
                  <a:schemeClr val="accent5">
                    <a:lumMod val="50000"/>
                  </a:schemeClr>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a:t>
            </a:r>
            <a:br>
              <a:rPr lang="en-US" dirty="0"/>
            </a:br>
            <a:r>
              <a:rPr lang="en-US" dirty="0"/>
              <a:t>Master title style</a:t>
            </a:r>
          </a:p>
        </p:txBody>
      </p:sp>
      <p:sp>
        <p:nvSpPr>
          <p:cNvPr id="3" name="Content Placeholder 2"/>
          <p:cNvSpPr>
            <a:spLocks noGrp="1"/>
          </p:cNvSpPr>
          <p:nvPr>
            <p:ph idx="1"/>
          </p:nvPr>
        </p:nvSpPr>
        <p:spPr>
          <a:xfrm>
            <a:off x="5282154" y="3129280"/>
            <a:ext cx="6310267" cy="2890520"/>
          </a:xfrm>
        </p:spPr>
        <p:txBody>
          <a:bodyPr anchor="t">
            <a:normAutofit/>
          </a:bodyPr>
          <a:lstStyle>
            <a:lvl1pPr>
              <a:defRPr sz="2400"/>
            </a:lvl1pPr>
            <a:lvl2pPr>
              <a:defRPr sz="2000"/>
            </a:lvl2pPr>
            <a:lvl3pPr>
              <a:defRPr sz="1800"/>
            </a:lvl3pPr>
            <a:lvl4pPr>
              <a:defRPr sz="1600"/>
            </a:lvl4pPr>
            <a:lvl5pPr>
              <a:defRPr sz="16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52492" y="3129280"/>
            <a:ext cx="3401063" cy="2895599"/>
          </a:xfrm>
        </p:spPr>
        <p:txBody>
          <a:bodyPr>
            <a:normAutofit/>
          </a:bodyPr>
          <a:lstStyle>
            <a:lvl1pPr marL="0" indent="0">
              <a:buNone/>
              <a:defRPr sz="2400" b="1"/>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DDA6ECE4-C18C-4628-9F42-120CDEDA8D7D}" type="datetime1">
              <a:rPr lang="en-US" smtClean="0">
                <a:solidFill>
                  <a:prstClr val="black">
                    <a:alpha val="60000"/>
                  </a:prstClr>
                </a:solidFill>
              </a:rPr>
              <a:pPr/>
              <a:t>10/24/2024</a:t>
            </a:fld>
            <a:endParaRPr lang="en-US" dirty="0">
              <a:solidFill>
                <a:prstClr val="black">
                  <a:alpha val="60000"/>
                </a:prstClr>
              </a:solidFill>
            </a:endParaRPr>
          </a:p>
        </p:txBody>
      </p:sp>
      <p:sp>
        <p:nvSpPr>
          <p:cNvPr id="5" name="Footer Placeholder 5"/>
          <p:cNvSpPr>
            <a:spLocks noGrp="1"/>
          </p:cNvSpPr>
          <p:nvPr>
            <p:ph type="ftr" sz="quarter" idx="11"/>
          </p:nvPr>
        </p:nvSpPr>
        <p:spPr/>
        <p:txBody>
          <a:bodyPr/>
          <a:lstStyle/>
          <a:p>
            <a:r>
              <a:rPr lang="en-US">
                <a:solidFill>
                  <a:prstClr val="black">
                    <a:alpha val="60000"/>
                  </a:prstClr>
                </a:solidFill>
              </a:rPr>
              <a:t>Footer text goes here</a:t>
            </a:r>
          </a:p>
        </p:txBody>
      </p:sp>
      <p:sp>
        <p:nvSpPr>
          <p:cNvPr id="6" name="Slide Number Placeholder 6"/>
          <p:cNvSpPr>
            <a:spLocks noGrp="1"/>
          </p:cNvSpPr>
          <p:nvPr>
            <p:ph type="sldNum" sz="quarter" idx="12"/>
          </p:nvPr>
        </p:nvSpPr>
        <p:spPr/>
        <p:txBody>
          <a:bodyPr/>
          <a:lstStyle/>
          <a:p>
            <a:fld id="{4FAD8F58-50E6-4A60-819B-C60CC62A37E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806557748"/>
      </p:ext>
    </p:extLst>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11105" y="1881086"/>
            <a:ext cx="5092906" cy="1371600"/>
          </a:xfrm>
        </p:spPr>
        <p:txBody>
          <a:bodyPr anchor="b">
            <a:normAutofit/>
          </a:bodyPr>
          <a:lstStyle>
            <a:lvl1pPr algn="l">
              <a:defRPr sz="4000" b="1">
                <a:solidFill>
                  <a:schemeClr val="accent5">
                    <a:lumMod val="50000"/>
                  </a:schemeClr>
                </a:solidFill>
                <a:effectLst/>
                <a:latin typeface="Verdana" panose="020B0604030504040204" pitchFamily="34" charset="0"/>
                <a:ea typeface="Verdana" panose="020B0604030504040204" pitchFamily="34" charset="0"/>
                <a:cs typeface="Verdana" panose="020B0604030504040204" pitchFamily="34" charset="0"/>
              </a:defRPr>
            </a:lvl1pPr>
          </a:lstStyle>
          <a:p>
            <a:r>
              <a:rPr lang="en-US"/>
              <a:t>Click to edit Master title style</a:t>
            </a:r>
            <a:endParaRPr lang="en-US" dirty="0"/>
          </a:p>
        </p:txBody>
      </p:sp>
      <p:sp>
        <p:nvSpPr>
          <p:cNvPr id="3" name="Picture Placeholder 2"/>
          <p:cNvSpPr>
            <a:spLocks noGrp="1"/>
          </p:cNvSpPr>
          <p:nvPr>
            <p:ph type="pic" idx="1"/>
          </p:nvPr>
        </p:nvSpPr>
        <p:spPr>
          <a:xfrm>
            <a:off x="7716029" y="887506"/>
            <a:ext cx="3200400" cy="4572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612152" y="3684494"/>
            <a:ext cx="5084979" cy="1371600"/>
          </a:xfrm>
        </p:spPr>
        <p:txBody>
          <a:bodyPr>
            <a:normAutofit/>
          </a:bodyPr>
          <a:lstStyle>
            <a:lvl1pPr marL="0" indent="0">
              <a:buNone/>
              <a:defRPr sz="2400" b="1"/>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32011B5-C6A9-4901-AE25-FD1E35ACE627}" type="datetime1">
              <a:rPr lang="en-US" smtClean="0">
                <a:solidFill>
                  <a:prstClr val="black">
                    <a:alpha val="60000"/>
                  </a:prstClr>
                </a:solidFill>
              </a:rPr>
              <a:pPr/>
              <a:t>10/24/2024</a:t>
            </a:fld>
            <a:endParaRPr lang="en-US">
              <a:solidFill>
                <a:prstClr val="black">
                  <a:alpha val="60000"/>
                </a:prstClr>
              </a:solidFill>
            </a:endParaRPr>
          </a:p>
        </p:txBody>
      </p:sp>
      <p:sp>
        <p:nvSpPr>
          <p:cNvPr id="6" name="Footer Placeholder 5"/>
          <p:cNvSpPr>
            <a:spLocks noGrp="1"/>
          </p:cNvSpPr>
          <p:nvPr>
            <p:ph type="ftr" sz="quarter" idx="11"/>
          </p:nvPr>
        </p:nvSpPr>
        <p:spPr/>
        <p:txBody>
          <a:bodyPr/>
          <a:lstStyle/>
          <a:p>
            <a:r>
              <a:rPr lang="en-US">
                <a:solidFill>
                  <a:prstClr val="black">
                    <a:alpha val="60000"/>
                  </a:prstClr>
                </a:solidFill>
              </a:rPr>
              <a:t>Footer text goes here</a:t>
            </a:r>
          </a:p>
        </p:txBody>
      </p:sp>
      <p:sp>
        <p:nvSpPr>
          <p:cNvPr id="7" name="Slide Number Placeholder 6"/>
          <p:cNvSpPr>
            <a:spLocks noGrp="1"/>
          </p:cNvSpPr>
          <p:nvPr>
            <p:ph type="sldNum" sz="quarter" idx="12"/>
          </p:nvPr>
        </p:nvSpPr>
        <p:spPr/>
        <p:txBody>
          <a:bodyPr/>
          <a:lstStyle/>
          <a:p>
            <a:fld id="{4FAD8F58-50E6-4A60-819B-C60CC62A37E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415836373"/>
      </p:ext>
    </p:extLst>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rot="16200000">
            <a:off x="-3246119" y="3246120"/>
            <a:ext cx="6858000" cy="36576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prstClr val="white"/>
                </a:solidFill>
              </a:rPr>
              <a:t>      </a:t>
            </a:r>
            <a:r>
              <a:rPr lang="en-US" dirty="0">
                <a:solidFill>
                  <a:prstClr val="white"/>
                </a:solidFill>
                <a:latin typeface="Verdana" panose="020B0604030504040204" pitchFamily="34" charset="0"/>
                <a:ea typeface="Verdana" panose="020B0604030504040204" pitchFamily="34" charset="0"/>
                <a:cs typeface="Verdana" panose="020B0604030504040204" pitchFamily="34" charset="0"/>
              </a:rPr>
              <a:t>Computing</a:t>
            </a:r>
            <a:r>
              <a:rPr lang="en-US" dirty="0">
                <a:solidFill>
                  <a:prstClr val="white"/>
                </a:solidFill>
              </a:rPr>
              <a:t> Essentials 2017</a:t>
            </a:r>
          </a:p>
        </p:txBody>
      </p:sp>
      <p:sp>
        <p:nvSpPr>
          <p:cNvPr id="7" name="Rectangle 6"/>
          <p:cNvSpPr/>
          <p:nvPr/>
        </p:nvSpPr>
        <p:spPr bwMode="ltGray">
          <a:xfrm>
            <a:off x="0" y="6583680"/>
            <a:ext cx="12192000" cy="274320"/>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r">
              <a:defRPr/>
            </a:pPr>
            <a:r>
              <a:rPr lang="en-US" sz="800" dirty="0">
                <a:solidFill>
                  <a:prstClr val="white"/>
                </a:solidFill>
                <a:latin typeface="Verdana" panose="020B0604030504040204" pitchFamily="34" charset="0"/>
                <a:ea typeface="Verdana" panose="020B0604030504040204" pitchFamily="34" charset="0"/>
                <a:cs typeface="Verdana" panose="020B0604030504040204" pitchFamily="34" charset="0"/>
              </a:rPr>
              <a:t>© 2017 by McGraw-Hill Education. This proprietary material solely for authorized instructor use. Not authorized for sale or distribution in any manner. This document may not be copied, scanned, duplicated, forwarded, distributed, or posted on a website, in whole or part.</a:t>
            </a:r>
          </a:p>
        </p:txBody>
      </p:sp>
      <p:sp>
        <p:nvSpPr>
          <p:cNvPr id="4" name="Date Placeholder 3"/>
          <p:cNvSpPr>
            <a:spLocks noGrp="1"/>
          </p:cNvSpPr>
          <p:nvPr>
            <p:ph type="dt" sz="half" idx="2"/>
          </p:nvPr>
        </p:nvSpPr>
        <p:spPr>
          <a:xfrm>
            <a:off x="11036975" y="6022514"/>
            <a:ext cx="1130583" cy="274320"/>
          </a:xfrm>
          <a:prstGeom prst="rect">
            <a:avLst/>
          </a:prstGeom>
        </p:spPr>
        <p:txBody>
          <a:bodyPr vert="horz" lIns="91440" tIns="45720" rIns="91440" bIns="45720" rtlCol="0" anchor="ctr"/>
          <a:lstStyle>
            <a:lvl1pPr algn="r">
              <a:defRPr sz="1200">
                <a:solidFill>
                  <a:sysClr val="windowText" lastClr="000000"/>
                </a:solidFill>
                <a:latin typeface="Verdana" panose="020B0604030504040204" pitchFamily="34" charset="0"/>
                <a:ea typeface="Verdana" panose="020B0604030504040204" pitchFamily="34" charset="0"/>
                <a:cs typeface="Verdana" panose="020B0604030504040204" pitchFamily="34" charset="0"/>
              </a:defRPr>
            </a:lvl1pPr>
          </a:lstStyle>
          <a:p>
            <a:fld id="{74F60C60-2E1F-45C2-9272-67C39C48D034}" type="datetime1">
              <a:rPr lang="en-US" smtClean="0"/>
              <a:pPr/>
              <a:t>10/24/2024</a:t>
            </a:fld>
            <a:endParaRPr lang="en-US"/>
          </a:p>
        </p:txBody>
      </p:sp>
      <p:sp>
        <p:nvSpPr>
          <p:cNvPr id="5"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Footer text goes here</a:t>
            </a:r>
          </a:p>
        </p:txBody>
      </p:sp>
      <p:sp>
        <p:nvSpPr>
          <p:cNvPr id="2" name="Title Placeholder 1"/>
          <p:cNvSpPr>
            <a:spLocks noGrp="1"/>
          </p:cNvSpPr>
          <p:nvPr>
            <p:ph type="title"/>
          </p:nvPr>
        </p:nvSpPr>
        <p:spPr>
          <a:xfrm>
            <a:off x="1518163" y="100359"/>
            <a:ext cx="10673837" cy="1188720"/>
          </a:xfrm>
          <a:prstGeom prst="rect">
            <a:avLst/>
          </a:prstGeom>
        </p:spPr>
        <p:txBody>
          <a:bodyPr vert="horz" lIns="91440" tIns="45720" rIns="91440" bIns="45720" rtlCol="0" anchor="ctr">
            <a:normAutofit/>
          </a:bodyPr>
          <a:lstStyle/>
          <a:p>
            <a:pPr lvl="0"/>
            <a:r>
              <a:rPr lang="en-US" dirty="0"/>
              <a:t>Click to edit Master title </a:t>
            </a:r>
            <a:br>
              <a:rPr lang="en-US" dirty="0"/>
            </a:br>
            <a:r>
              <a:rPr lang="en-US" dirty="0"/>
              <a:t>style</a:t>
            </a:r>
          </a:p>
        </p:txBody>
      </p:sp>
      <p:sp>
        <p:nvSpPr>
          <p:cNvPr id="3" name="Rectangle 2"/>
          <p:cNvSpPr/>
          <p:nvPr userDrawn="1"/>
        </p:nvSpPr>
        <p:spPr>
          <a:xfrm>
            <a:off x="3048" y="1343212"/>
            <a:ext cx="12188952" cy="64008"/>
          </a:xfrm>
          <a:prstGeom prst="rect">
            <a:avLst/>
          </a:prstGeom>
          <a:solidFill>
            <a:schemeClr val="tx1">
              <a:alpha val="7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3" name="Picture 12" descr="Screen Clipping"/>
          <p:cNvPicPr>
            <a:picLocks noChangeAspect="1"/>
          </p:cNvPicPr>
          <p:nvPr userDrawn="1"/>
        </p:nvPicPr>
        <p:blipFill rotWithShape="1">
          <a:blip r:embed="rId12" cstate="print">
            <a:extLst>
              <a:ext uri="{28A0092B-C50C-407E-A947-70E740481C1C}">
                <a14:useLocalDpi xmlns:a14="http://schemas.microsoft.com/office/drawing/2010/main" val="0"/>
              </a:ext>
            </a:extLst>
          </a:blip>
          <a:srcRect l="6702" t="3884" r="8723" b="5263"/>
          <a:stretch/>
        </p:blipFill>
        <p:spPr>
          <a:xfrm>
            <a:off x="-3048" y="-232"/>
            <a:ext cx="1372006" cy="1371600"/>
          </a:xfrm>
          <a:prstGeom prst="ellipse">
            <a:avLst/>
          </a:prstGeom>
          <a:effectLst>
            <a:reflection blurRad="6350" stA="50000" endA="300" endPos="55000" dir="5400000" sy="-100000" algn="bl" rotWithShape="0"/>
          </a:effectLst>
        </p:spPr>
      </p:pic>
      <p:sp>
        <p:nvSpPr>
          <p:cNvPr id="10" name="Text Placeholder 9"/>
          <p:cNvSpPr>
            <a:spLocks noGrp="1"/>
          </p:cNvSpPr>
          <p:nvPr>
            <p:ph type="body" idx="1"/>
          </p:nvPr>
        </p:nvSpPr>
        <p:spPr>
          <a:xfrm>
            <a:off x="1913384" y="1818748"/>
            <a:ext cx="9945665" cy="43074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Rectangle 28"/>
          <p:cNvSpPr/>
          <p:nvPr/>
        </p:nvSpPr>
        <p:spPr>
          <a:xfrm>
            <a:off x="0" y="-157"/>
            <a:ext cx="12192000" cy="1371600"/>
          </a:xfrm>
          <a:prstGeom prst="rect">
            <a:avLst/>
          </a:prstGeom>
          <a:gradFill flip="none" rotWithShape="1">
            <a:gsLst>
              <a:gs pos="6000">
                <a:schemeClr val="bg1"/>
              </a:gs>
              <a:gs pos="0">
                <a:schemeClr val="bg1"/>
              </a:gs>
              <a:gs pos="75000">
                <a:schemeClr val="tx2">
                  <a:lumMod val="40000"/>
                  <a:lumOff val="60000"/>
                  <a:alpha val="60000"/>
                </a:schemeClr>
              </a:gs>
              <a:gs pos="100000">
                <a:schemeClr val="accent2">
                  <a:alpha val="90000"/>
                </a:schemeClr>
              </a:gs>
              <a:gs pos="95000">
                <a:schemeClr val="tx2">
                  <a:lumMod val="75000"/>
                  <a:alpha val="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prstClr val="white"/>
              </a:solidFill>
              <a:latin typeface="Verdana" panose="020B0604030504040204" pitchFamily="34" charset="0"/>
              <a:ea typeface="Verdana" panose="020B0604030504040204" pitchFamily="34" charset="0"/>
              <a:cs typeface="Verdana" panose="020B0604030504040204" pitchFamily="34" charset="0"/>
            </a:endParaRPr>
          </a:p>
        </p:txBody>
      </p:sp>
      <p:sp>
        <p:nvSpPr>
          <p:cNvPr id="6" name="Slide Number Placeholder 5"/>
          <p:cNvSpPr>
            <a:spLocks noGrp="1"/>
          </p:cNvSpPr>
          <p:nvPr>
            <p:ph type="sldNum" sz="quarter" idx="4"/>
          </p:nvPr>
        </p:nvSpPr>
        <p:spPr>
          <a:xfrm>
            <a:off x="10948358" y="6303097"/>
            <a:ext cx="1219200" cy="274320"/>
          </a:xfrm>
          <a:prstGeom prst="rect">
            <a:avLst/>
          </a:prstGeom>
        </p:spPr>
        <p:txBody>
          <a:bodyPr vert="horz" lIns="91440" tIns="45720" rIns="91440" bIns="45720" rtlCol="0" anchor="ctr"/>
          <a:lstStyle>
            <a:lvl1pPr algn="r">
              <a:defRPr sz="1200">
                <a:solidFill>
                  <a:sysClr val="windowText" lastClr="000000"/>
                </a:solidFill>
                <a:latin typeface="Verdana" panose="020B0604030504040204" pitchFamily="34" charset="0"/>
                <a:ea typeface="Verdana" panose="020B0604030504040204" pitchFamily="34" charset="0"/>
                <a:cs typeface="Verdana" panose="020B0604030504040204" pitchFamily="34" charset="0"/>
              </a:defRPr>
            </a:lvl1pPr>
          </a:lstStyle>
          <a:p>
            <a:fld id="{27C98126-00D4-4536-8967-EB49841E9AA8}" type="slidenum">
              <a:rPr lang="en-US" smtClean="0"/>
              <a:pPr/>
              <a:t>‹#›</a:t>
            </a:fld>
            <a:endParaRPr lang="en-US" dirty="0"/>
          </a:p>
        </p:txBody>
      </p:sp>
    </p:spTree>
    <p:extLst>
      <p:ext uri="{BB962C8B-B14F-4D97-AF65-F5344CB8AC3E}">
        <p14:creationId xmlns:p14="http://schemas.microsoft.com/office/powerpoint/2010/main" val="19378554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transition spd="slow">
    <p:cover/>
  </p:transition>
  <p:hf sldNum="0" hdr="0" ftr="0" dt="0"/>
  <p:txStyles>
    <p:titleStyle>
      <a:lvl1pPr algn="l" defTabSz="914400" rtl="0" eaLnBrk="1" latinLnBrk="0" hangingPunct="1">
        <a:spcBef>
          <a:spcPct val="0"/>
        </a:spcBef>
        <a:buNone/>
        <a:defRPr lang="en-US" sz="4000" b="1" kern="1200" cap="none" spc="0" dirty="0" smtClean="0">
          <a:ln w="18415" cmpd="sng">
            <a:noFill/>
            <a:prstDash val="solid"/>
          </a:ln>
          <a:solidFill>
            <a:schemeClr val="tx1"/>
          </a:solidFill>
          <a:effectLst/>
          <a:latin typeface="+mj-lt"/>
          <a:ea typeface="+mj-ea"/>
          <a:cs typeface="+mj-cs"/>
        </a:defRPr>
      </a:lvl1pPr>
    </p:titleStyle>
    <p:bodyStyle>
      <a:lvl1pPr marL="274320" indent="-27432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2800" b="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240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200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180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180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2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20.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2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Privacy,  Security,</a:t>
            </a:r>
            <a:br>
              <a:rPr lang="en-US" dirty="0"/>
            </a:br>
            <a:r>
              <a:rPr lang="en-US" dirty="0"/>
              <a:t>and Ethics</a:t>
            </a:r>
          </a:p>
        </p:txBody>
      </p:sp>
      <p:sp>
        <p:nvSpPr>
          <p:cNvPr id="6" name="Text Placeholder 5"/>
          <p:cNvSpPr>
            <a:spLocks noGrp="1"/>
          </p:cNvSpPr>
          <p:nvPr>
            <p:ph type="body" idx="1"/>
          </p:nvPr>
        </p:nvSpPr>
        <p:spPr/>
        <p:txBody>
          <a:bodyPr>
            <a:normAutofit fontScale="92500" lnSpcReduction="20000"/>
          </a:bodyPr>
          <a:lstStyle/>
          <a:p>
            <a:r>
              <a:rPr lang="en-US"/>
              <a:t>Chapter 7</a:t>
            </a:r>
            <a:endParaRPr lang="en-US" dirty="0"/>
          </a:p>
        </p:txBody>
      </p:sp>
      <p:sp>
        <p:nvSpPr>
          <p:cNvPr id="8" name="TextBox 7"/>
          <p:cNvSpPr txBox="1"/>
          <p:nvPr/>
        </p:nvSpPr>
        <p:spPr>
          <a:xfrm>
            <a:off x="375947" y="0"/>
            <a:ext cx="574196" cy="1938992"/>
          </a:xfrm>
          <a:prstGeom prst="rect">
            <a:avLst/>
          </a:prstGeom>
          <a:noFill/>
        </p:spPr>
        <p:txBody>
          <a:bodyPr wrap="none" rtlCol="0">
            <a:spAutoFit/>
          </a:bodyPr>
          <a:lstStyle/>
          <a:p>
            <a:r>
              <a:rPr lang="en-US" sz="6000" b="1">
                <a:solidFill>
                  <a:prstClr val="black">
                    <a:lumMod val="50000"/>
                    <a:lumOff val="50000"/>
                  </a:prstClr>
                </a:solidFill>
              </a:rPr>
              <a:t>7</a:t>
            </a:r>
            <a:endParaRPr lang="en-US" sz="6000" b="1" dirty="0">
              <a:solidFill>
                <a:prstClr val="black">
                  <a:lumMod val="50000"/>
                  <a:lumOff val="50000"/>
                </a:prstClr>
              </a:solidFill>
            </a:endParaRPr>
          </a:p>
          <a:p>
            <a:endParaRPr lang="en-US" sz="6000" b="1" dirty="0">
              <a:solidFill>
                <a:prstClr val="black">
                  <a:lumMod val="50000"/>
                  <a:lumOff val="50000"/>
                </a:prstClr>
              </a:solidFill>
            </a:endParaRPr>
          </a:p>
        </p:txBody>
      </p:sp>
    </p:spTree>
    <p:extLst>
      <p:ext uri="{BB962C8B-B14F-4D97-AF65-F5344CB8AC3E}">
        <p14:creationId xmlns:p14="http://schemas.microsoft.com/office/powerpoint/2010/main" val="180982609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History Files and Temporary Internet Files</a:t>
            </a:r>
          </a:p>
        </p:txBody>
      </p:sp>
      <p:sp>
        <p:nvSpPr>
          <p:cNvPr id="3" name="Content Placeholder 2"/>
          <p:cNvSpPr>
            <a:spLocks noGrp="1"/>
          </p:cNvSpPr>
          <p:nvPr>
            <p:ph idx="1"/>
          </p:nvPr>
        </p:nvSpPr>
        <p:spPr>
          <a:xfrm>
            <a:off x="1506071" y="1676400"/>
            <a:ext cx="6248399" cy="4393883"/>
          </a:xfrm>
        </p:spPr>
        <p:txBody>
          <a:bodyPr>
            <a:normAutofit lnSpcReduction="10000"/>
          </a:bodyPr>
          <a:lstStyle/>
          <a:p>
            <a:pPr marL="0" indent="0">
              <a:buNone/>
            </a:pPr>
            <a:r>
              <a:rPr lang="en-US" dirty="0">
                <a:solidFill>
                  <a:srgbClr val="000000"/>
                </a:solidFill>
              </a:rPr>
              <a:t>History Files</a:t>
            </a:r>
          </a:p>
          <a:p>
            <a:r>
              <a:rPr lang="en-US" dirty="0">
                <a:solidFill>
                  <a:srgbClr val="000000"/>
                </a:solidFill>
              </a:rPr>
              <a:t>Include locations or addresses of sites you have recently visited</a:t>
            </a:r>
          </a:p>
          <a:p>
            <a:pPr marL="0" indent="0">
              <a:buNone/>
            </a:pPr>
            <a:r>
              <a:rPr lang="en-US" dirty="0">
                <a:solidFill>
                  <a:srgbClr val="000000"/>
                </a:solidFill>
              </a:rPr>
              <a:t>Temporary Internet Files / Browser Cache</a:t>
            </a:r>
          </a:p>
          <a:p>
            <a:r>
              <a:rPr lang="en-US" dirty="0">
                <a:solidFill>
                  <a:srgbClr val="000000"/>
                </a:solidFill>
              </a:rPr>
              <a:t>Saved files from visited websites</a:t>
            </a:r>
          </a:p>
          <a:p>
            <a:r>
              <a:rPr lang="en-US" dirty="0">
                <a:solidFill>
                  <a:srgbClr val="000000"/>
                </a:solidFill>
              </a:rPr>
              <a:t>Offers quick re-display when you return to the site</a:t>
            </a:r>
          </a:p>
        </p:txBody>
      </p:sp>
      <p:pic>
        <p:nvPicPr>
          <p:cNvPr id="8" name="Picture 7" descr="Graphic of the first step necessary to view history files. "/>
          <p:cNvPicPr>
            <a:picLocks noChangeAspect="1"/>
          </p:cNvPicPr>
          <p:nvPr/>
        </p:nvPicPr>
        <p:blipFill>
          <a:blip r:embed="rId3" cstate="print"/>
          <a:stretch>
            <a:fillRect/>
          </a:stretch>
        </p:blipFill>
        <p:spPr>
          <a:xfrm>
            <a:off x="8610601" y="1487883"/>
            <a:ext cx="2043628" cy="2255296"/>
          </a:xfrm>
          <a:prstGeom prst="rect">
            <a:avLst/>
          </a:prstGeom>
        </p:spPr>
      </p:pic>
      <p:pic>
        <p:nvPicPr>
          <p:cNvPr id="9" name="Picture 8" descr="Graphic displaying the history files listed in a Chrome browser. "/>
          <p:cNvPicPr>
            <a:picLocks noChangeAspect="1"/>
          </p:cNvPicPr>
          <p:nvPr/>
        </p:nvPicPr>
        <p:blipFill>
          <a:blip r:embed="rId4" cstate="print"/>
          <a:stretch>
            <a:fillRect/>
          </a:stretch>
        </p:blipFill>
        <p:spPr>
          <a:xfrm>
            <a:off x="7448204" y="3823140"/>
            <a:ext cx="4501422" cy="2722071"/>
          </a:xfrm>
          <a:prstGeom prst="rect">
            <a:avLst/>
          </a:prstGeom>
        </p:spPr>
      </p:pic>
    </p:spTree>
    <p:extLst>
      <p:ext uri="{BB962C8B-B14F-4D97-AF65-F5344CB8AC3E}">
        <p14:creationId xmlns:p14="http://schemas.microsoft.com/office/powerpoint/2010/main" val="1053178959"/>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Cookies</a:t>
            </a:r>
          </a:p>
        </p:txBody>
      </p:sp>
      <p:sp>
        <p:nvSpPr>
          <p:cNvPr id="3" name="Content Placeholder 2"/>
          <p:cNvSpPr>
            <a:spLocks noGrp="1"/>
          </p:cNvSpPr>
          <p:nvPr>
            <p:ph idx="1"/>
          </p:nvPr>
        </p:nvSpPr>
        <p:spPr>
          <a:xfrm>
            <a:off x="1508825" y="1548967"/>
            <a:ext cx="6248399" cy="4816350"/>
          </a:xfrm>
        </p:spPr>
        <p:txBody>
          <a:bodyPr>
            <a:noAutofit/>
          </a:bodyPr>
          <a:lstStyle/>
          <a:p>
            <a:r>
              <a:rPr lang="en-US" sz="2000" dirty="0">
                <a:solidFill>
                  <a:srgbClr val="000000"/>
                </a:solidFill>
              </a:rPr>
              <a:t>Cookies are small data files that are deposited on your hard disk from web sites you have visited</a:t>
            </a:r>
            <a:endParaRPr lang="en-US" sz="2000" dirty="0"/>
          </a:p>
          <a:p>
            <a:pPr lvl="2"/>
            <a:r>
              <a:rPr lang="en-US" dirty="0"/>
              <a:t>First-party cookies are generated only by websites you are visiting</a:t>
            </a:r>
          </a:p>
          <a:p>
            <a:pPr lvl="2"/>
            <a:r>
              <a:rPr lang="en-US" dirty="0"/>
              <a:t>Third-party cookies are generated by an advertising company that is affiliated with the website</a:t>
            </a:r>
          </a:p>
          <a:p>
            <a:pPr lvl="3"/>
            <a:r>
              <a:rPr lang="en-US" sz="2000" dirty="0"/>
              <a:t>Also known as tracking cookies that keep track of your Internet activities through 3</a:t>
            </a:r>
            <a:r>
              <a:rPr lang="en-US" sz="2000" baseline="30000" dirty="0"/>
              <a:t>rd</a:t>
            </a:r>
            <a:r>
              <a:rPr lang="en-US" sz="2000" dirty="0"/>
              <a:t> party cookies</a:t>
            </a:r>
          </a:p>
          <a:p>
            <a:pPr lvl="3"/>
            <a:r>
              <a:rPr lang="en-US" sz="2000" dirty="0"/>
              <a:t>Refer to the accompanying graphic displaying how to block 3</a:t>
            </a:r>
            <a:r>
              <a:rPr lang="en-US" sz="2000" baseline="30000" dirty="0"/>
              <a:t>rd</a:t>
            </a:r>
            <a:r>
              <a:rPr lang="en-US" sz="2000" dirty="0"/>
              <a:t> party cookies</a:t>
            </a:r>
          </a:p>
        </p:txBody>
      </p:sp>
      <p:pic>
        <p:nvPicPr>
          <p:cNvPr id="8" name="Picture 7" descr="Graphic displaying a screen in Chrome on how to block 3rd party cookies. "/>
          <p:cNvPicPr>
            <a:picLocks noChangeAspect="1"/>
          </p:cNvPicPr>
          <p:nvPr/>
        </p:nvPicPr>
        <p:blipFill>
          <a:blip r:embed="rId3" cstate="print"/>
          <a:stretch>
            <a:fillRect/>
          </a:stretch>
        </p:blipFill>
        <p:spPr>
          <a:xfrm>
            <a:off x="7813252" y="1566333"/>
            <a:ext cx="4248738" cy="4816350"/>
          </a:xfrm>
          <a:prstGeom prst="rect">
            <a:avLst/>
          </a:prstGeom>
        </p:spPr>
      </p:pic>
    </p:spTree>
    <p:extLst>
      <p:ext uri="{BB962C8B-B14F-4D97-AF65-F5344CB8AC3E}">
        <p14:creationId xmlns:p14="http://schemas.microsoft.com/office/powerpoint/2010/main" val="1679919603"/>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Privacy Modes</a:t>
            </a:r>
          </a:p>
        </p:txBody>
      </p:sp>
      <p:sp>
        <p:nvSpPr>
          <p:cNvPr id="3" name="Content Placeholder 2"/>
          <p:cNvSpPr>
            <a:spLocks noGrp="1"/>
          </p:cNvSpPr>
          <p:nvPr>
            <p:ph idx="1"/>
          </p:nvPr>
        </p:nvSpPr>
        <p:spPr>
          <a:xfrm>
            <a:off x="1506071" y="1661237"/>
            <a:ext cx="7241322" cy="4308938"/>
          </a:xfrm>
        </p:spPr>
        <p:txBody>
          <a:bodyPr>
            <a:normAutofit/>
          </a:bodyPr>
          <a:lstStyle/>
          <a:p>
            <a:r>
              <a:rPr lang="en-US" sz="2400" dirty="0">
                <a:solidFill>
                  <a:srgbClr val="000000"/>
                </a:solidFill>
              </a:rPr>
              <a:t>Ensures your browsing activity is not recorded on your hard drive</a:t>
            </a:r>
          </a:p>
          <a:p>
            <a:pPr lvl="1"/>
            <a:r>
              <a:rPr lang="en-US" dirty="0">
                <a:solidFill>
                  <a:srgbClr val="000000"/>
                </a:solidFill>
              </a:rPr>
              <a:t>Incognito Mode</a:t>
            </a:r>
          </a:p>
          <a:p>
            <a:pPr lvl="2"/>
            <a:r>
              <a:rPr lang="en-US" sz="2400" dirty="0">
                <a:solidFill>
                  <a:srgbClr val="000000"/>
                </a:solidFill>
              </a:rPr>
              <a:t>Google Chrome</a:t>
            </a:r>
          </a:p>
          <a:p>
            <a:pPr lvl="1"/>
            <a:r>
              <a:rPr lang="en-US" dirty="0">
                <a:solidFill>
                  <a:srgbClr val="000000"/>
                </a:solidFill>
              </a:rPr>
              <a:t>Private Browsing</a:t>
            </a:r>
          </a:p>
          <a:p>
            <a:pPr lvl="2"/>
            <a:r>
              <a:rPr lang="en-US" sz="2400" dirty="0">
                <a:solidFill>
                  <a:srgbClr val="000000"/>
                </a:solidFill>
              </a:rPr>
              <a:t>Safari</a:t>
            </a:r>
          </a:p>
        </p:txBody>
      </p:sp>
      <p:pic>
        <p:nvPicPr>
          <p:cNvPr id="7" name="Picture 6" descr="Graphic of Chrome's incognito mode and the deleting of browser history. "/>
          <p:cNvPicPr>
            <a:picLocks noChangeAspect="1"/>
          </p:cNvPicPr>
          <p:nvPr/>
        </p:nvPicPr>
        <p:blipFill>
          <a:blip r:embed="rId3" cstate="print"/>
          <a:stretch>
            <a:fillRect/>
          </a:stretch>
        </p:blipFill>
        <p:spPr>
          <a:xfrm>
            <a:off x="8482893" y="2616201"/>
            <a:ext cx="3553920" cy="3788988"/>
          </a:xfrm>
          <a:prstGeom prst="rect">
            <a:avLst/>
          </a:prstGeom>
        </p:spPr>
      </p:pic>
    </p:spTree>
    <p:extLst>
      <p:ext uri="{BB962C8B-B14F-4D97-AF65-F5344CB8AC3E}">
        <p14:creationId xmlns:p14="http://schemas.microsoft.com/office/powerpoint/2010/main" val="721909999"/>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Privacy Threats</a:t>
            </a:r>
          </a:p>
        </p:txBody>
      </p:sp>
      <p:sp>
        <p:nvSpPr>
          <p:cNvPr id="3" name="Content Placeholder 2"/>
          <p:cNvSpPr>
            <a:spLocks noGrp="1"/>
          </p:cNvSpPr>
          <p:nvPr>
            <p:ph idx="1"/>
          </p:nvPr>
        </p:nvSpPr>
        <p:spPr>
          <a:xfrm>
            <a:off x="1506071" y="1672253"/>
            <a:ext cx="5820146" cy="4630843"/>
          </a:xfrm>
        </p:spPr>
        <p:txBody>
          <a:bodyPr>
            <a:normAutofit fontScale="70000" lnSpcReduction="20000"/>
          </a:bodyPr>
          <a:lstStyle/>
          <a:p>
            <a:r>
              <a:rPr lang="en-US" dirty="0">
                <a:solidFill>
                  <a:srgbClr val="000000"/>
                </a:solidFill>
              </a:rPr>
              <a:t>Web bugs</a:t>
            </a:r>
          </a:p>
          <a:p>
            <a:pPr lvl="1"/>
            <a:r>
              <a:rPr lang="en-US" dirty="0">
                <a:solidFill>
                  <a:srgbClr val="000000"/>
                </a:solidFill>
              </a:rPr>
              <a:t>Invisible images or HTML code hidden within an e-mail message or web page</a:t>
            </a:r>
          </a:p>
          <a:p>
            <a:pPr lvl="1"/>
            <a:r>
              <a:rPr lang="en-US" dirty="0">
                <a:solidFill>
                  <a:srgbClr val="000000"/>
                </a:solidFill>
              </a:rPr>
              <a:t>When a user opens the message information is sent back to the source of the bug</a:t>
            </a:r>
          </a:p>
          <a:p>
            <a:r>
              <a:rPr lang="en-US" dirty="0">
                <a:solidFill>
                  <a:srgbClr val="000000"/>
                </a:solidFill>
              </a:rPr>
              <a:t>Spyware</a:t>
            </a:r>
          </a:p>
          <a:p>
            <a:pPr lvl="1"/>
            <a:r>
              <a:rPr lang="en-US" dirty="0">
                <a:solidFill>
                  <a:srgbClr val="000000"/>
                </a:solidFill>
              </a:rPr>
              <a:t>Wide range of programs that are designed to secretly record and report Internet activities, add Internet ad cookies</a:t>
            </a:r>
          </a:p>
          <a:p>
            <a:r>
              <a:rPr lang="en-US" dirty="0">
                <a:solidFill>
                  <a:srgbClr val="000000"/>
                </a:solidFill>
              </a:rPr>
              <a:t>Computer monitoring software</a:t>
            </a:r>
          </a:p>
          <a:p>
            <a:pPr lvl="1"/>
            <a:r>
              <a:rPr lang="en-US" dirty="0">
                <a:solidFill>
                  <a:srgbClr val="000000"/>
                </a:solidFill>
              </a:rPr>
              <a:t>Invasive and dangerous</a:t>
            </a:r>
          </a:p>
          <a:p>
            <a:pPr lvl="1"/>
            <a:r>
              <a:rPr lang="en-US" dirty="0">
                <a:solidFill>
                  <a:srgbClr val="000000"/>
                </a:solidFill>
              </a:rPr>
              <a:t>Keystroke Loggers</a:t>
            </a:r>
          </a:p>
          <a:p>
            <a:pPr lvl="2"/>
            <a:r>
              <a:rPr lang="en-US" dirty="0">
                <a:solidFill>
                  <a:srgbClr val="000000"/>
                </a:solidFill>
              </a:rPr>
              <a:t>Record activities and keystrokes</a:t>
            </a:r>
          </a:p>
          <a:p>
            <a:r>
              <a:rPr lang="en-US" dirty="0">
                <a:solidFill>
                  <a:srgbClr val="000000"/>
                </a:solidFill>
              </a:rPr>
              <a:t>Anti-Spyware programs</a:t>
            </a:r>
          </a:p>
          <a:p>
            <a:pPr lvl="1"/>
            <a:r>
              <a:rPr lang="en-US" dirty="0">
                <a:solidFill>
                  <a:srgbClr val="000000"/>
                </a:solidFill>
              </a:rPr>
              <a:t>Detect and remove privacy threats</a:t>
            </a:r>
          </a:p>
        </p:txBody>
      </p:sp>
      <p:pic>
        <p:nvPicPr>
          <p:cNvPr id="5" name="Picture 4" descr="Graphic of the anti-spyware program called Kaspersky. "/>
          <p:cNvPicPr>
            <a:picLocks noChangeAspect="1"/>
          </p:cNvPicPr>
          <p:nvPr/>
        </p:nvPicPr>
        <p:blipFill>
          <a:blip r:embed="rId3" cstate="print"/>
          <a:stretch>
            <a:fillRect/>
          </a:stretch>
        </p:blipFill>
        <p:spPr>
          <a:xfrm>
            <a:off x="7369021" y="1479317"/>
            <a:ext cx="4159558" cy="2927164"/>
          </a:xfrm>
          <a:prstGeom prst="rect">
            <a:avLst/>
          </a:prstGeom>
        </p:spPr>
      </p:pic>
      <p:pic>
        <p:nvPicPr>
          <p:cNvPr id="1026" name="Picture 2" descr="Y:\Graphics\Powerpoint\MH_DCM\MH_DCM-TEXTEDIT PROJECTS\O'LEARY_26e\Final files\chapt09\chapt00_labeled\ole63650_09_07.jpg"/>
          <p:cNvPicPr>
            <a:picLocks noChangeAspect="1" noChangeArrowheads="1"/>
          </p:cNvPicPr>
          <p:nvPr/>
        </p:nvPicPr>
        <p:blipFill>
          <a:blip r:embed="rId4" cstate="print"/>
          <a:srcRect/>
          <a:stretch>
            <a:fillRect/>
          </a:stretch>
        </p:blipFill>
        <p:spPr bwMode="auto">
          <a:xfrm>
            <a:off x="7309032" y="4470930"/>
            <a:ext cx="4279538" cy="2082270"/>
          </a:xfrm>
          <a:prstGeom prst="rect">
            <a:avLst/>
          </a:prstGeom>
          <a:noFill/>
        </p:spPr>
      </p:pic>
    </p:spTree>
    <p:extLst>
      <p:ext uri="{BB962C8B-B14F-4D97-AF65-F5344CB8AC3E}">
        <p14:creationId xmlns:p14="http://schemas.microsoft.com/office/powerpoint/2010/main" val="2770249151"/>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152400"/>
            <a:ext cx="8274334" cy="1143000"/>
          </a:xfrm>
        </p:spPr>
        <p:txBody>
          <a:bodyPr/>
          <a:lstStyle/>
          <a:p>
            <a:r>
              <a:rPr lang="en-US" dirty="0"/>
              <a:t>Online Identity</a:t>
            </a:r>
          </a:p>
        </p:txBody>
      </p:sp>
      <p:sp>
        <p:nvSpPr>
          <p:cNvPr id="3" name="Content Placeholder 2"/>
          <p:cNvSpPr>
            <a:spLocks noGrp="1"/>
          </p:cNvSpPr>
          <p:nvPr>
            <p:ph idx="1"/>
          </p:nvPr>
        </p:nvSpPr>
        <p:spPr>
          <a:xfrm>
            <a:off x="1522164" y="1676400"/>
            <a:ext cx="9508175" cy="4308938"/>
          </a:xfrm>
        </p:spPr>
        <p:txBody>
          <a:bodyPr>
            <a:normAutofit fontScale="92500" lnSpcReduction="10000"/>
          </a:bodyPr>
          <a:lstStyle/>
          <a:p>
            <a:r>
              <a:rPr lang="en-US" sz="2800" dirty="0"/>
              <a:t>The information that people voluntarily post about themselves online</a:t>
            </a:r>
          </a:p>
          <a:p>
            <a:r>
              <a:rPr lang="en-US" sz="2800" dirty="0"/>
              <a:t>Archiving and search features of the Web make it available indefinitely</a:t>
            </a:r>
          </a:p>
          <a:p>
            <a:r>
              <a:rPr lang="en-US" sz="2800" dirty="0"/>
              <a:t>Major Laws on Privacy</a:t>
            </a:r>
          </a:p>
          <a:p>
            <a:pPr lvl="1"/>
            <a:r>
              <a:rPr lang="en-US" sz="2400" dirty="0"/>
              <a:t>Gramm-Leach-Bliley Act protects personal financial information</a:t>
            </a:r>
          </a:p>
          <a:p>
            <a:pPr lvl="1"/>
            <a:r>
              <a:rPr lang="en-US" sz="2400" dirty="0"/>
              <a:t>Health Insurance Portability and Accountability Act (HIPAA) protects medical records</a:t>
            </a:r>
          </a:p>
          <a:p>
            <a:pPr lvl="1"/>
            <a:r>
              <a:rPr lang="en-US" sz="2400" dirty="0"/>
              <a:t>Family Educational Rights and Privacy Act (FERPA) resists disclosure of educational records</a:t>
            </a:r>
          </a:p>
        </p:txBody>
      </p:sp>
    </p:spTree>
    <p:extLst>
      <p:ext uri="{BB962C8B-B14F-4D97-AF65-F5344CB8AC3E}">
        <p14:creationId xmlns:p14="http://schemas.microsoft.com/office/powerpoint/2010/main" val="3640453997"/>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a:t>
            </a:r>
          </a:p>
        </p:txBody>
      </p:sp>
      <p:sp>
        <p:nvSpPr>
          <p:cNvPr id="3" name="Content Placeholder 2"/>
          <p:cNvSpPr>
            <a:spLocks noGrp="1"/>
          </p:cNvSpPr>
          <p:nvPr>
            <p:ph idx="1"/>
          </p:nvPr>
        </p:nvSpPr>
        <p:spPr>
          <a:xfrm>
            <a:off x="1506071" y="1752600"/>
            <a:ext cx="9508175" cy="4515998"/>
          </a:xfrm>
        </p:spPr>
        <p:txBody>
          <a:bodyPr>
            <a:normAutofit/>
          </a:bodyPr>
          <a:lstStyle/>
          <a:p>
            <a:pPr marL="0" indent="0">
              <a:buNone/>
              <a:defRPr/>
            </a:pPr>
            <a:r>
              <a:rPr lang="en-US" sz="2200" dirty="0">
                <a:solidFill>
                  <a:srgbClr val="000000"/>
                </a:solidFill>
              </a:rPr>
              <a:t>Involves protecting individuals or organizations from theft and danger</a:t>
            </a:r>
          </a:p>
          <a:p>
            <a:pPr>
              <a:defRPr/>
            </a:pPr>
            <a:r>
              <a:rPr lang="en-US" sz="2200" dirty="0">
                <a:solidFill>
                  <a:srgbClr val="000000"/>
                </a:solidFill>
              </a:rPr>
              <a:t>Hackers</a:t>
            </a:r>
          </a:p>
          <a:p>
            <a:pPr lvl="1">
              <a:defRPr/>
            </a:pPr>
            <a:r>
              <a:rPr lang="en-US" sz="2200" dirty="0">
                <a:solidFill>
                  <a:srgbClr val="000000"/>
                </a:solidFill>
              </a:rPr>
              <a:t>Gain unauthorized access with malicious intent</a:t>
            </a:r>
          </a:p>
          <a:p>
            <a:pPr lvl="1">
              <a:defRPr/>
            </a:pPr>
            <a:r>
              <a:rPr lang="en-US" sz="2200" dirty="0">
                <a:solidFill>
                  <a:srgbClr val="000000"/>
                </a:solidFill>
              </a:rPr>
              <a:t>Not all hackers are illegal</a:t>
            </a:r>
          </a:p>
          <a:p>
            <a:pPr lvl="1">
              <a:defRPr/>
            </a:pPr>
            <a:endParaRPr lang="en-US" sz="2200" dirty="0">
              <a:solidFill>
                <a:srgbClr val="000000"/>
              </a:solidFill>
            </a:endParaRPr>
          </a:p>
          <a:p>
            <a:pPr marL="0" indent="-8573">
              <a:buNone/>
              <a:defRPr/>
            </a:pPr>
            <a:r>
              <a:rPr lang="en-US" sz="2200" dirty="0">
                <a:solidFill>
                  <a:srgbClr val="000000"/>
                </a:solidFill>
              </a:rPr>
              <a:t>Cybercrime / Computer Crime</a:t>
            </a:r>
          </a:p>
          <a:p>
            <a:pPr marL="334327" indent="-342900">
              <a:defRPr/>
            </a:pPr>
            <a:r>
              <a:rPr lang="en-US" sz="2200" dirty="0">
                <a:solidFill>
                  <a:srgbClr val="000000"/>
                </a:solidFill>
              </a:rPr>
              <a:t>Criminal offense that involves a computer and a network</a:t>
            </a:r>
          </a:p>
          <a:p>
            <a:pPr marL="685800" lvl="1" indent="-342900">
              <a:defRPr/>
            </a:pPr>
            <a:r>
              <a:rPr lang="en-US" sz="2200" dirty="0">
                <a:solidFill>
                  <a:srgbClr val="000000"/>
                </a:solidFill>
              </a:rPr>
              <a:t>Effects over 400 million people annually</a:t>
            </a:r>
          </a:p>
          <a:p>
            <a:pPr marL="685800" lvl="1" indent="-342900">
              <a:defRPr/>
            </a:pPr>
            <a:r>
              <a:rPr lang="en-US" sz="2200" dirty="0">
                <a:solidFill>
                  <a:srgbClr val="000000"/>
                </a:solidFill>
              </a:rPr>
              <a:t>Costs over $400 billion each year</a:t>
            </a:r>
          </a:p>
        </p:txBody>
      </p:sp>
    </p:spTree>
    <p:extLst>
      <p:ext uri="{BB962C8B-B14F-4D97-AF65-F5344CB8AC3E}">
        <p14:creationId xmlns:p14="http://schemas.microsoft.com/office/powerpoint/2010/main" val="4247376599"/>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Forms of Computer Crime</a:t>
            </a:r>
          </a:p>
        </p:txBody>
      </p:sp>
      <p:pic>
        <p:nvPicPr>
          <p:cNvPr id="2050" name="Picture 2" descr="Y:\Graphics\Powerpoint\MH_DCM\MH_DCM-TEXTEDIT PROJECTS\O'LEARY_26e\Final files\chapt09\chapt00_labeled\ole63650_09_10.jpg"/>
          <p:cNvPicPr>
            <a:picLocks noChangeAspect="1" noChangeArrowheads="1"/>
          </p:cNvPicPr>
          <p:nvPr/>
        </p:nvPicPr>
        <p:blipFill>
          <a:blip r:embed="rId3" cstate="print"/>
          <a:srcRect/>
          <a:stretch>
            <a:fillRect/>
          </a:stretch>
        </p:blipFill>
        <p:spPr bwMode="auto">
          <a:xfrm>
            <a:off x="1874304" y="1651000"/>
            <a:ext cx="9171528" cy="4588936"/>
          </a:xfrm>
          <a:prstGeom prst="rect">
            <a:avLst/>
          </a:prstGeom>
          <a:noFill/>
        </p:spPr>
      </p:pic>
    </p:spTree>
    <p:extLst>
      <p:ext uri="{BB962C8B-B14F-4D97-AF65-F5344CB8AC3E}">
        <p14:creationId xmlns:p14="http://schemas.microsoft.com/office/powerpoint/2010/main" val="1177597130"/>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Cyber Crime</a:t>
            </a:r>
          </a:p>
        </p:txBody>
      </p:sp>
      <p:sp>
        <p:nvSpPr>
          <p:cNvPr id="3" name="Content Placeholder 2"/>
          <p:cNvSpPr>
            <a:spLocks noGrp="1"/>
          </p:cNvSpPr>
          <p:nvPr>
            <p:ph idx="1"/>
          </p:nvPr>
        </p:nvSpPr>
        <p:spPr/>
        <p:txBody>
          <a:bodyPr>
            <a:normAutofit lnSpcReduction="10000"/>
          </a:bodyPr>
          <a:lstStyle/>
          <a:p>
            <a:r>
              <a:rPr lang="en-US" dirty="0">
                <a:solidFill>
                  <a:srgbClr val="000000"/>
                </a:solidFill>
              </a:rPr>
              <a:t>Denial of Service </a:t>
            </a:r>
          </a:p>
          <a:p>
            <a:pPr lvl="1"/>
            <a:r>
              <a:rPr lang="en-US" dirty="0">
                <a:solidFill>
                  <a:srgbClr val="000000"/>
                </a:solidFill>
              </a:rPr>
              <a:t>(</a:t>
            </a:r>
            <a:r>
              <a:rPr lang="en-US" dirty="0" err="1">
                <a:solidFill>
                  <a:srgbClr val="000000"/>
                </a:solidFill>
              </a:rPr>
              <a:t>DoS</a:t>
            </a:r>
            <a:r>
              <a:rPr lang="en-US" dirty="0">
                <a:solidFill>
                  <a:srgbClr val="000000"/>
                </a:solidFill>
              </a:rPr>
              <a:t>) attack attempts to slow down or stop a computer system or network by flooding it with requests for information or data</a:t>
            </a:r>
          </a:p>
          <a:p>
            <a:r>
              <a:rPr lang="en-US" dirty="0">
                <a:solidFill>
                  <a:srgbClr val="000000"/>
                </a:solidFill>
              </a:rPr>
              <a:t>Rogue Wi-Fi hotspots</a:t>
            </a:r>
          </a:p>
          <a:p>
            <a:pPr lvl="1"/>
            <a:r>
              <a:rPr lang="en-US" dirty="0">
                <a:solidFill>
                  <a:srgbClr val="000000"/>
                </a:solidFill>
              </a:rPr>
              <a:t>Imitate free Wi-Fi networks and capture any and all information sent by the users to legitimate sites including usernames and passwords</a:t>
            </a:r>
          </a:p>
          <a:p>
            <a:r>
              <a:rPr lang="en-US" dirty="0">
                <a:solidFill>
                  <a:srgbClr val="000000"/>
                </a:solidFill>
              </a:rPr>
              <a:t>Data manipulation </a:t>
            </a:r>
          </a:p>
          <a:p>
            <a:pPr lvl="1"/>
            <a:r>
              <a:rPr lang="en-US" dirty="0">
                <a:solidFill>
                  <a:srgbClr val="000000"/>
                </a:solidFill>
              </a:rPr>
              <a:t>Finding entry into someone’s computer network and leaving a prankster’s message</a:t>
            </a:r>
          </a:p>
          <a:p>
            <a:endParaRPr lang="en-US" dirty="0">
              <a:solidFill>
                <a:srgbClr val="000000"/>
              </a:solidFill>
            </a:endParaRPr>
          </a:p>
          <a:p>
            <a:endParaRPr lang="en-US" dirty="0"/>
          </a:p>
        </p:txBody>
      </p:sp>
    </p:spTree>
    <p:extLst>
      <p:ext uri="{BB962C8B-B14F-4D97-AF65-F5344CB8AC3E}">
        <p14:creationId xmlns:p14="http://schemas.microsoft.com/office/powerpoint/2010/main" val="1703904619"/>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Scams</a:t>
            </a:r>
          </a:p>
        </p:txBody>
      </p:sp>
      <p:sp>
        <p:nvSpPr>
          <p:cNvPr id="3" name="Content Placeholder 2"/>
          <p:cNvSpPr>
            <a:spLocks noGrp="1"/>
          </p:cNvSpPr>
          <p:nvPr>
            <p:ph idx="1"/>
          </p:nvPr>
        </p:nvSpPr>
        <p:spPr>
          <a:xfrm>
            <a:off x="1787786" y="1607905"/>
            <a:ext cx="9724840" cy="4506456"/>
          </a:xfrm>
        </p:spPr>
        <p:txBody>
          <a:bodyPr>
            <a:normAutofit fontScale="92500" lnSpcReduction="10000"/>
          </a:bodyPr>
          <a:lstStyle/>
          <a:p>
            <a:pPr marL="0" indent="0">
              <a:buNone/>
            </a:pPr>
            <a:r>
              <a:rPr lang="en-US" dirty="0">
                <a:solidFill>
                  <a:srgbClr val="000000"/>
                </a:solidFill>
              </a:rPr>
              <a:t>A fraudulent or deceptive act or operation to trick someone into providing personal information or spending money for little or no return</a:t>
            </a:r>
          </a:p>
          <a:p>
            <a:r>
              <a:rPr lang="en-US" dirty="0">
                <a:solidFill>
                  <a:srgbClr val="000000"/>
                </a:solidFill>
              </a:rPr>
              <a:t>Identity Theft </a:t>
            </a:r>
          </a:p>
          <a:p>
            <a:pPr lvl="1"/>
            <a:r>
              <a:rPr lang="en-US" dirty="0">
                <a:solidFill>
                  <a:srgbClr val="000000"/>
                </a:solidFill>
              </a:rPr>
              <a:t>Illegal assumption of someone’s identity for purpose of economic gain</a:t>
            </a:r>
          </a:p>
          <a:p>
            <a:r>
              <a:rPr lang="en-US" dirty="0">
                <a:solidFill>
                  <a:srgbClr val="000000"/>
                </a:solidFill>
              </a:rPr>
              <a:t>Cyber-bullying</a:t>
            </a:r>
          </a:p>
          <a:p>
            <a:pPr lvl="1"/>
            <a:r>
              <a:rPr lang="en-US" dirty="0">
                <a:solidFill>
                  <a:srgbClr val="000000"/>
                </a:solidFill>
              </a:rPr>
              <a:t>Use of the Internet, cell phones, or other devices to send or post content intended to harm</a:t>
            </a:r>
          </a:p>
          <a:p>
            <a:r>
              <a:rPr lang="en-US" dirty="0">
                <a:solidFill>
                  <a:srgbClr val="000000"/>
                </a:solidFill>
              </a:rPr>
              <a:t>Phishing</a:t>
            </a:r>
          </a:p>
          <a:p>
            <a:pPr lvl="1"/>
            <a:r>
              <a:rPr lang="en-US" dirty="0">
                <a:solidFill>
                  <a:srgbClr val="000000"/>
                </a:solidFill>
              </a:rPr>
              <a:t>Attempts to trick Internet users into thinking a fake but official-looking website is legitimate</a:t>
            </a:r>
          </a:p>
          <a:p>
            <a:endParaRPr lang="en-US" dirty="0"/>
          </a:p>
        </p:txBody>
      </p:sp>
    </p:spTree>
    <p:extLst>
      <p:ext uri="{BB962C8B-B14F-4D97-AF65-F5344CB8AC3E}">
        <p14:creationId xmlns:p14="http://schemas.microsoft.com/office/powerpoint/2010/main" val="959358402"/>
      </p:ext>
    </p:extLst>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Internet Scams</a:t>
            </a:r>
          </a:p>
        </p:txBody>
      </p:sp>
      <p:pic>
        <p:nvPicPr>
          <p:cNvPr id="3074" name="Picture 2" descr="Y:\Graphics\Powerpoint\MH_DCM\MH_DCM-TEXTEDIT PROJECTS\O'LEARY_26e\Final files\chapt09\chapt00_labeled\ole63650_09_09.jpg"/>
          <p:cNvPicPr>
            <a:picLocks noChangeAspect="1" noChangeArrowheads="1"/>
          </p:cNvPicPr>
          <p:nvPr/>
        </p:nvPicPr>
        <p:blipFill>
          <a:blip r:embed="rId2" cstate="print"/>
          <a:srcRect/>
          <a:stretch>
            <a:fillRect/>
          </a:stretch>
        </p:blipFill>
        <p:spPr bwMode="auto">
          <a:xfrm>
            <a:off x="2012310" y="1752600"/>
            <a:ext cx="9301914" cy="4521198"/>
          </a:xfrm>
          <a:prstGeom prst="rect">
            <a:avLst/>
          </a:prstGeom>
          <a:noFill/>
        </p:spPr>
      </p:pic>
    </p:spTree>
    <p:extLst>
      <p:ext uri="{BB962C8B-B14F-4D97-AF65-F5344CB8AC3E}">
        <p14:creationId xmlns:p14="http://schemas.microsoft.com/office/powerpoint/2010/main" val="851897698"/>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a:t>
            </a:r>
          </a:p>
        </p:txBody>
      </p:sp>
      <p:sp>
        <p:nvSpPr>
          <p:cNvPr id="7" name="Content Placeholder 6"/>
          <p:cNvSpPr>
            <a:spLocks noGrp="1"/>
          </p:cNvSpPr>
          <p:nvPr>
            <p:ph idx="1"/>
          </p:nvPr>
        </p:nvSpPr>
        <p:spPr>
          <a:xfrm>
            <a:off x="1069901" y="1386138"/>
            <a:ext cx="10152529" cy="5325558"/>
          </a:xfrm>
        </p:spPr>
        <p:txBody>
          <a:bodyPr>
            <a:noAutofit/>
          </a:bodyPr>
          <a:lstStyle/>
          <a:p>
            <a:pPr marL="514350" indent="-514350">
              <a:buFont typeface="+mj-lt"/>
              <a:buAutoNum type="arabicPeriod"/>
            </a:pPr>
            <a:r>
              <a:rPr lang="en-US" sz="2000" dirty="0"/>
              <a:t>Describe the impact of large databases, private networks, the Internet, and the web on </a:t>
            </a:r>
            <a:r>
              <a:rPr lang="en-MY" sz="2000" dirty="0"/>
              <a:t>privacy.</a:t>
            </a:r>
          </a:p>
          <a:p>
            <a:pPr marL="514350" indent="-514350">
              <a:buFont typeface="+mj-lt"/>
              <a:buAutoNum type="arabicPeriod"/>
            </a:pPr>
            <a:r>
              <a:rPr lang="en-US" sz="2000" dirty="0"/>
              <a:t>Discuss online identity and the major laws on privacy.</a:t>
            </a:r>
          </a:p>
          <a:p>
            <a:pPr marL="514350" indent="-514350">
              <a:buFont typeface="+mj-lt"/>
              <a:buAutoNum type="arabicPeriod"/>
            </a:pPr>
            <a:r>
              <a:rPr lang="en-US" sz="2000" dirty="0"/>
              <a:t>Discuss cybercrimes, including identity theft, Internet scams, data manipulation, ransomware, and denial of service.</a:t>
            </a:r>
          </a:p>
          <a:p>
            <a:pPr marL="514350" indent="-514350">
              <a:buFont typeface="+mj-lt"/>
              <a:buAutoNum type="arabicPeriod"/>
            </a:pPr>
            <a:r>
              <a:rPr lang="en-US" sz="2000" dirty="0"/>
              <a:t>Describe social engineering and malicious software, including crackers, malware, viruses, worms, and Trojan horses.</a:t>
            </a:r>
          </a:p>
          <a:p>
            <a:pPr marL="514350" indent="-514350">
              <a:buFont typeface="+mj-lt"/>
              <a:buAutoNum type="arabicPeriod"/>
            </a:pPr>
            <a:r>
              <a:rPr lang="en-US" sz="2000" dirty="0"/>
              <a:t>Discuss malicious hardware, including zombies, botnets, rogue Wi-Fi networks, and </a:t>
            </a:r>
            <a:r>
              <a:rPr lang="en-MY" sz="2000" dirty="0"/>
              <a:t>infected USB flash drives.</a:t>
            </a:r>
          </a:p>
          <a:p>
            <a:pPr marL="514350" indent="-514350">
              <a:buFont typeface="+mj-lt"/>
              <a:buAutoNum type="arabicPeriod"/>
            </a:pPr>
            <a:r>
              <a:rPr lang="en-US" sz="2000" dirty="0"/>
              <a:t>Detail ways to protect computer security, including restricting access, encrypting data anticipating disasters, and preventing data loss.</a:t>
            </a:r>
          </a:p>
          <a:p>
            <a:pPr marL="514350" indent="-514350">
              <a:buFont typeface="+mj-lt"/>
              <a:buAutoNum type="arabicPeriod"/>
            </a:pPr>
            <a:r>
              <a:rPr lang="en-US" sz="2000" dirty="0"/>
              <a:t>Discuss computer ethics, including copyright law, software piracy, digital rights</a:t>
            </a:r>
          </a:p>
          <a:p>
            <a:pPr marL="514350" indent="-514350">
              <a:buFont typeface="+mj-lt"/>
              <a:buAutoNum type="arabicPeriod"/>
            </a:pPr>
            <a:r>
              <a:rPr lang="en-US" sz="2000" dirty="0"/>
              <a:t>management, the Digital Millennium Copyright Act, as well as cyberbullying, plagiarism, and ways to identify plagiarism.</a:t>
            </a:r>
          </a:p>
        </p:txBody>
      </p:sp>
    </p:spTree>
    <p:extLst>
      <p:ext uri="{BB962C8B-B14F-4D97-AF65-F5344CB8AC3E}">
        <p14:creationId xmlns:p14="http://schemas.microsoft.com/office/powerpoint/2010/main" val="174040894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Malicious Software</a:t>
            </a:r>
          </a:p>
        </p:txBody>
      </p:sp>
      <p:sp>
        <p:nvSpPr>
          <p:cNvPr id="5" name="Text Placeholder 4"/>
          <p:cNvSpPr>
            <a:spLocks noGrp="1"/>
          </p:cNvSpPr>
          <p:nvPr>
            <p:ph idx="1"/>
          </p:nvPr>
        </p:nvSpPr>
        <p:spPr>
          <a:xfrm>
            <a:off x="1676400" y="1613473"/>
            <a:ext cx="6652351" cy="4831394"/>
          </a:xfrm>
        </p:spPr>
        <p:txBody>
          <a:bodyPr>
            <a:normAutofit lnSpcReduction="10000"/>
          </a:bodyPr>
          <a:lstStyle/>
          <a:p>
            <a:r>
              <a:rPr lang="en-US" sz="2800" dirty="0"/>
              <a:t>Malicious Programs </a:t>
            </a:r>
            <a:r>
              <a:rPr lang="en-US" dirty="0"/>
              <a:t>or </a:t>
            </a:r>
            <a:r>
              <a:rPr lang="en-US" sz="2800" dirty="0">
                <a:solidFill>
                  <a:srgbClr val="000000"/>
                </a:solidFill>
              </a:rPr>
              <a:t>Malware</a:t>
            </a:r>
          </a:p>
          <a:p>
            <a:pPr lvl="1"/>
            <a:r>
              <a:rPr lang="en-US" dirty="0">
                <a:solidFill>
                  <a:srgbClr val="000000"/>
                </a:solidFill>
              </a:rPr>
              <a:t>Designed by crackers, computer criminals, to damage or disrupt a computer system</a:t>
            </a:r>
          </a:p>
          <a:p>
            <a:pPr lvl="1"/>
            <a:r>
              <a:rPr lang="en-US" dirty="0">
                <a:solidFill>
                  <a:srgbClr val="000000"/>
                </a:solidFill>
              </a:rPr>
              <a:t>Computer Fraud and Abuse Act makes spreading a virus a federal offense</a:t>
            </a:r>
          </a:p>
          <a:p>
            <a:pPr lvl="1"/>
            <a:r>
              <a:rPr lang="en-US" dirty="0">
                <a:solidFill>
                  <a:srgbClr val="000000"/>
                </a:solidFill>
              </a:rPr>
              <a:t>3 most common programs</a:t>
            </a:r>
          </a:p>
          <a:p>
            <a:pPr lvl="2"/>
            <a:r>
              <a:rPr lang="en-US" dirty="0">
                <a:solidFill>
                  <a:srgbClr val="000000"/>
                </a:solidFill>
              </a:rPr>
              <a:t>Viruses – migrate through networks and attach to different programs</a:t>
            </a:r>
          </a:p>
          <a:p>
            <a:pPr lvl="2"/>
            <a:r>
              <a:rPr lang="en-US" dirty="0">
                <a:solidFill>
                  <a:srgbClr val="000000"/>
                </a:solidFill>
              </a:rPr>
              <a:t>Worms – fills the computer with self-replicating information </a:t>
            </a:r>
          </a:p>
          <a:p>
            <a:pPr lvl="2"/>
            <a:r>
              <a:rPr lang="en-US" dirty="0">
                <a:solidFill>
                  <a:srgbClr val="000000"/>
                </a:solidFill>
              </a:rPr>
              <a:t>Trojan horse – programs disguised as something else</a:t>
            </a:r>
          </a:p>
          <a:p>
            <a:pPr marL="0" indent="0">
              <a:buNone/>
            </a:pPr>
            <a:endParaRPr lang="en-US" dirty="0"/>
          </a:p>
        </p:txBody>
      </p:sp>
      <p:pic>
        <p:nvPicPr>
          <p:cNvPr id="6" name="Picture 5" descr="Graphic of the program Symantec used for tracking viruses."/>
          <p:cNvPicPr>
            <a:picLocks noChangeAspect="1"/>
          </p:cNvPicPr>
          <p:nvPr/>
        </p:nvPicPr>
        <p:blipFill>
          <a:blip r:embed="rId3" cstate="print"/>
          <a:stretch>
            <a:fillRect/>
          </a:stretch>
        </p:blipFill>
        <p:spPr>
          <a:xfrm>
            <a:off x="8063346" y="2210999"/>
            <a:ext cx="4028285" cy="3070273"/>
          </a:xfrm>
          <a:prstGeom prst="rect">
            <a:avLst/>
          </a:prstGeom>
        </p:spPr>
      </p:pic>
    </p:spTree>
    <p:extLst>
      <p:ext uri="{BB962C8B-B14F-4D97-AF65-F5344CB8AC3E}">
        <p14:creationId xmlns:p14="http://schemas.microsoft.com/office/powerpoint/2010/main" val="1943307313"/>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Malicious Hardware</a:t>
            </a:r>
          </a:p>
        </p:txBody>
      </p:sp>
      <p:sp>
        <p:nvSpPr>
          <p:cNvPr id="5" name="Text Placeholder 4"/>
          <p:cNvSpPr>
            <a:spLocks noGrp="1"/>
          </p:cNvSpPr>
          <p:nvPr>
            <p:ph idx="1"/>
          </p:nvPr>
        </p:nvSpPr>
        <p:spPr>
          <a:xfrm>
            <a:off x="1676400" y="1613473"/>
            <a:ext cx="6652351" cy="4831394"/>
          </a:xfrm>
        </p:spPr>
        <p:txBody>
          <a:bodyPr>
            <a:normAutofit/>
          </a:bodyPr>
          <a:lstStyle/>
          <a:p>
            <a:pPr lvl="1"/>
            <a:r>
              <a:rPr lang="en-US" dirty="0">
                <a:solidFill>
                  <a:srgbClr val="000000"/>
                </a:solidFill>
              </a:rPr>
              <a:t>3 most common malicious hardware</a:t>
            </a:r>
          </a:p>
          <a:p>
            <a:pPr lvl="2"/>
            <a:r>
              <a:rPr lang="en-US" sz="2400" dirty="0">
                <a:solidFill>
                  <a:srgbClr val="000000"/>
                </a:solidFill>
              </a:rPr>
              <a:t>Zombies – infected computers allow them to be remotely controlled for malicious purpose. </a:t>
            </a:r>
          </a:p>
          <a:p>
            <a:pPr lvl="2"/>
            <a:r>
              <a:rPr lang="en-US" sz="2400" dirty="0">
                <a:solidFill>
                  <a:srgbClr val="000000"/>
                </a:solidFill>
              </a:rPr>
              <a:t>Rogue </a:t>
            </a:r>
            <a:r>
              <a:rPr lang="en-US" sz="2400" dirty="0" err="1">
                <a:solidFill>
                  <a:srgbClr val="000000"/>
                </a:solidFill>
              </a:rPr>
              <a:t>WiFi</a:t>
            </a:r>
            <a:r>
              <a:rPr lang="en-US" sz="2400" dirty="0">
                <a:solidFill>
                  <a:srgbClr val="000000"/>
                </a:solidFill>
              </a:rPr>
              <a:t> hotspot – imitate free Wi-Fi networks.  </a:t>
            </a:r>
          </a:p>
          <a:p>
            <a:pPr lvl="2"/>
            <a:r>
              <a:rPr lang="en-US" sz="2400" dirty="0">
                <a:solidFill>
                  <a:srgbClr val="000000"/>
                </a:solidFill>
              </a:rPr>
              <a:t>Infected USB flash drives – contain viruses and other malicious software</a:t>
            </a:r>
          </a:p>
          <a:p>
            <a:pPr marL="0" indent="0">
              <a:buNone/>
            </a:pPr>
            <a:endParaRPr lang="en-US" sz="2400" dirty="0"/>
          </a:p>
        </p:txBody>
      </p:sp>
    </p:spTree>
    <p:extLst>
      <p:ext uri="{BB962C8B-B14F-4D97-AF65-F5344CB8AC3E}">
        <p14:creationId xmlns:p14="http://schemas.microsoft.com/office/powerpoint/2010/main" val="681793010"/>
      </p:ext>
    </p:extLst>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Measures to Protect Computer Security</a:t>
            </a:r>
          </a:p>
        </p:txBody>
      </p:sp>
      <p:sp>
        <p:nvSpPr>
          <p:cNvPr id="3" name="Content Placeholder 2"/>
          <p:cNvSpPr>
            <a:spLocks noGrp="1"/>
          </p:cNvSpPr>
          <p:nvPr>
            <p:ph idx="1"/>
          </p:nvPr>
        </p:nvSpPr>
        <p:spPr>
          <a:xfrm>
            <a:off x="1625342" y="1828800"/>
            <a:ext cx="4960990" cy="4308938"/>
          </a:xfrm>
        </p:spPr>
        <p:txBody>
          <a:bodyPr>
            <a:normAutofit lnSpcReduction="10000"/>
          </a:bodyPr>
          <a:lstStyle/>
          <a:p>
            <a:pPr marL="0" indent="0">
              <a:buNone/>
              <a:defRPr/>
            </a:pPr>
            <a:r>
              <a:rPr lang="en-US" sz="2800" dirty="0"/>
              <a:t>Principle measures to ensure computer security</a:t>
            </a:r>
            <a:endParaRPr lang="en-US" sz="2800" dirty="0">
              <a:hlinkClick r:id="rId3" action="ppaction://hlinksldjump"/>
            </a:endParaRPr>
          </a:p>
          <a:p>
            <a:pPr>
              <a:defRPr/>
            </a:pPr>
            <a:r>
              <a:rPr lang="en-US" sz="2800" dirty="0"/>
              <a:t>Restricting access</a:t>
            </a:r>
          </a:p>
          <a:p>
            <a:pPr>
              <a:defRPr/>
            </a:pPr>
            <a:r>
              <a:rPr lang="en-US" sz="2800" dirty="0"/>
              <a:t>Encrypting</a:t>
            </a:r>
            <a:r>
              <a:rPr lang="en-US" sz="2800" dirty="0">
                <a:solidFill>
                  <a:srgbClr val="FFDA8F"/>
                </a:solidFill>
              </a:rPr>
              <a:t> </a:t>
            </a:r>
            <a:r>
              <a:rPr lang="en-US" sz="2800" dirty="0"/>
              <a:t>data</a:t>
            </a:r>
          </a:p>
          <a:p>
            <a:pPr>
              <a:defRPr/>
            </a:pPr>
            <a:r>
              <a:rPr lang="en-US" sz="2800" dirty="0"/>
              <a:t>Anticipating disasters</a:t>
            </a:r>
          </a:p>
          <a:p>
            <a:pPr lvl="1">
              <a:defRPr/>
            </a:pPr>
            <a:r>
              <a:rPr lang="en-US" sz="2400" dirty="0">
                <a:solidFill>
                  <a:srgbClr val="000000"/>
                </a:solidFill>
              </a:rPr>
              <a:t>Physical security</a:t>
            </a:r>
          </a:p>
          <a:p>
            <a:pPr lvl="1">
              <a:defRPr/>
            </a:pPr>
            <a:r>
              <a:rPr lang="en-US" sz="2400" dirty="0">
                <a:solidFill>
                  <a:srgbClr val="000000"/>
                </a:solidFill>
              </a:rPr>
              <a:t>Data security</a:t>
            </a:r>
          </a:p>
          <a:p>
            <a:pPr lvl="1">
              <a:defRPr/>
            </a:pPr>
            <a:r>
              <a:rPr lang="en-US" sz="2400" dirty="0">
                <a:solidFill>
                  <a:srgbClr val="000000"/>
                </a:solidFill>
              </a:rPr>
              <a:t>Disaster recovery plan</a:t>
            </a:r>
          </a:p>
          <a:p>
            <a:r>
              <a:rPr lang="en-US" sz="2800" dirty="0"/>
              <a:t>Preventing data loss</a:t>
            </a:r>
          </a:p>
          <a:p>
            <a:endParaRPr lang="en-US" dirty="0"/>
          </a:p>
        </p:txBody>
      </p:sp>
      <p:pic>
        <p:nvPicPr>
          <p:cNvPr id="4098" name="Picture 2" descr="Y:\Graphics\Powerpoint\MH_DCM\MH_DCM-TEXTEDIT PROJECTS\O'LEARY_26e\Final files\chapt09\chapt00_labeled\ole63650_09_14.jpg"/>
          <p:cNvPicPr>
            <a:picLocks noChangeAspect="1" noChangeArrowheads="1"/>
          </p:cNvPicPr>
          <p:nvPr/>
        </p:nvPicPr>
        <p:blipFill>
          <a:blip r:embed="rId4" cstate="print"/>
          <a:srcRect/>
          <a:stretch>
            <a:fillRect/>
          </a:stretch>
        </p:blipFill>
        <p:spPr bwMode="auto">
          <a:xfrm>
            <a:off x="6079066" y="2853269"/>
            <a:ext cx="6084616" cy="2153178"/>
          </a:xfrm>
          <a:prstGeom prst="rect">
            <a:avLst/>
          </a:prstGeom>
          <a:noFill/>
        </p:spPr>
      </p:pic>
    </p:spTree>
    <p:extLst>
      <p:ext uri="{BB962C8B-B14F-4D97-AF65-F5344CB8AC3E}">
        <p14:creationId xmlns:p14="http://schemas.microsoft.com/office/powerpoint/2010/main" val="4161657322"/>
      </p:ext>
    </p:extLst>
  </p:cSld>
  <p:clrMapOvr>
    <a:masterClrMapping/>
  </p:clrMapOvr>
  <p:transition spd="slow">
    <p:cove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Restricting Access</a:t>
            </a:r>
          </a:p>
        </p:txBody>
      </p:sp>
      <p:sp>
        <p:nvSpPr>
          <p:cNvPr id="3" name="Content Placeholder 2"/>
          <p:cNvSpPr>
            <a:spLocks noGrp="1"/>
          </p:cNvSpPr>
          <p:nvPr>
            <p:ph idx="1"/>
          </p:nvPr>
        </p:nvSpPr>
        <p:spPr>
          <a:xfrm>
            <a:off x="1090179" y="1488979"/>
            <a:ext cx="9835729" cy="4308938"/>
          </a:xfrm>
          <a:prstGeom prst="rect">
            <a:avLst/>
          </a:prstGeom>
        </p:spPr>
        <p:txBody>
          <a:bodyPr>
            <a:noAutofit/>
          </a:bodyPr>
          <a:lstStyle/>
          <a:p>
            <a:r>
              <a:rPr lang="en-US" sz="2100" dirty="0">
                <a:solidFill>
                  <a:srgbClr val="000000"/>
                </a:solidFill>
              </a:rPr>
              <a:t>Firewalls</a:t>
            </a:r>
          </a:p>
          <a:p>
            <a:r>
              <a:rPr lang="en-US" sz="2100" dirty="0">
                <a:solidFill>
                  <a:srgbClr val="000000"/>
                </a:solidFill>
              </a:rPr>
              <a:t>Authentication</a:t>
            </a:r>
          </a:p>
          <a:p>
            <a:r>
              <a:rPr lang="en-US" sz="2100" dirty="0">
                <a:solidFill>
                  <a:srgbClr val="000000"/>
                </a:solidFill>
              </a:rPr>
              <a:t>Encrypting Data</a:t>
            </a:r>
          </a:p>
          <a:p>
            <a:pPr marL="796925" indent="-273050">
              <a:tabLst>
                <a:tab pos="633413" algn="l"/>
              </a:tabLst>
            </a:pPr>
            <a:r>
              <a:rPr lang="en-US" sz="2100" dirty="0">
                <a:solidFill>
                  <a:srgbClr val="000000"/>
                </a:solidFill>
              </a:rPr>
              <a:t>Email Encryption</a:t>
            </a:r>
          </a:p>
          <a:p>
            <a:pPr marL="796925" indent="-273050">
              <a:tabLst>
                <a:tab pos="633413" algn="l"/>
              </a:tabLst>
            </a:pPr>
            <a:r>
              <a:rPr lang="en-US" sz="2100" dirty="0">
                <a:solidFill>
                  <a:srgbClr val="000000"/>
                </a:solidFill>
              </a:rPr>
              <a:t>File Encryption</a:t>
            </a:r>
          </a:p>
          <a:p>
            <a:pPr marL="796925" indent="-273050">
              <a:tabLst>
                <a:tab pos="633413" algn="l"/>
              </a:tabLst>
            </a:pPr>
            <a:r>
              <a:rPr lang="en-US" sz="2100" dirty="0">
                <a:solidFill>
                  <a:srgbClr val="000000"/>
                </a:solidFill>
              </a:rPr>
              <a:t>Website Encryption</a:t>
            </a:r>
          </a:p>
          <a:p>
            <a:r>
              <a:rPr lang="en-US" sz="2100" dirty="0">
                <a:solidFill>
                  <a:srgbClr val="000000"/>
                </a:solidFill>
              </a:rPr>
              <a:t>Biometric scanning</a:t>
            </a:r>
          </a:p>
          <a:p>
            <a:pPr lvl="1"/>
            <a:r>
              <a:rPr lang="en-US" sz="2100" dirty="0"/>
              <a:t>Fingerprint scanners</a:t>
            </a:r>
          </a:p>
          <a:p>
            <a:pPr lvl="1"/>
            <a:r>
              <a:rPr lang="en-US" sz="2100" dirty="0"/>
              <a:t>Iris (eye) scanners</a:t>
            </a:r>
          </a:p>
          <a:p>
            <a:r>
              <a:rPr lang="en-US" sz="2100" dirty="0">
                <a:solidFill>
                  <a:srgbClr val="000000"/>
                </a:solidFill>
              </a:rPr>
              <a:t>Passwords</a:t>
            </a:r>
          </a:p>
          <a:p>
            <a:pPr lvl="1"/>
            <a:r>
              <a:rPr lang="en-US" sz="2100" dirty="0">
                <a:solidFill>
                  <a:srgbClr val="000000"/>
                </a:solidFill>
              </a:rPr>
              <a:t>Dictionary attack</a:t>
            </a:r>
          </a:p>
          <a:p>
            <a:pPr lvl="2"/>
            <a:r>
              <a:rPr lang="en-US" sz="2100" dirty="0">
                <a:solidFill>
                  <a:srgbClr val="000000"/>
                </a:solidFill>
              </a:rPr>
              <a:t>Uses software to try thousands of common words sequentially to gain unauthorized access to a user’s account</a:t>
            </a:r>
          </a:p>
          <a:p>
            <a:endParaRPr lang="en-US" sz="2100" dirty="0"/>
          </a:p>
        </p:txBody>
      </p:sp>
      <p:pic>
        <p:nvPicPr>
          <p:cNvPr id="11" name="Picture 10" descr="Graphic of a biometric scanning program using an iris scan. "/>
          <p:cNvPicPr>
            <a:picLocks noChangeAspect="1"/>
          </p:cNvPicPr>
          <p:nvPr/>
        </p:nvPicPr>
        <p:blipFill>
          <a:blip r:embed="rId3" cstate="print"/>
          <a:stretch>
            <a:fillRect/>
          </a:stretch>
        </p:blipFill>
        <p:spPr>
          <a:xfrm>
            <a:off x="6477791" y="1963960"/>
            <a:ext cx="5600292" cy="2930080"/>
          </a:xfrm>
          <a:prstGeom prst="rect">
            <a:avLst/>
          </a:prstGeom>
        </p:spPr>
      </p:pic>
    </p:spTree>
    <p:extLst>
      <p:ext uri="{BB962C8B-B14F-4D97-AF65-F5344CB8AC3E}">
        <p14:creationId xmlns:p14="http://schemas.microsoft.com/office/powerpoint/2010/main" val="4031054035"/>
      </p:ext>
    </p:extLst>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Automated Security Tasks</a:t>
            </a:r>
          </a:p>
        </p:txBody>
      </p:sp>
      <p:sp>
        <p:nvSpPr>
          <p:cNvPr id="6" name="Content Placeholder 5"/>
          <p:cNvSpPr>
            <a:spLocks noGrp="1"/>
          </p:cNvSpPr>
          <p:nvPr>
            <p:ph idx="1"/>
          </p:nvPr>
        </p:nvSpPr>
        <p:spPr/>
        <p:txBody>
          <a:bodyPr>
            <a:normAutofit lnSpcReduction="10000"/>
          </a:bodyPr>
          <a:lstStyle/>
          <a:p>
            <a:pPr marL="0" indent="0">
              <a:buNone/>
            </a:pPr>
            <a:r>
              <a:rPr lang="en-US" dirty="0">
                <a:solidFill>
                  <a:srgbClr val="000000"/>
                </a:solidFill>
              </a:rPr>
              <a:t>Ways to perform and automate important security tasks</a:t>
            </a:r>
          </a:p>
          <a:p>
            <a:r>
              <a:rPr lang="en-US" dirty="0">
                <a:solidFill>
                  <a:srgbClr val="000000"/>
                </a:solidFill>
              </a:rPr>
              <a:t>Security Suites</a:t>
            </a:r>
          </a:p>
          <a:p>
            <a:pPr lvl="1"/>
            <a:r>
              <a:rPr lang="en-US" dirty="0">
                <a:solidFill>
                  <a:srgbClr val="000000"/>
                </a:solidFill>
              </a:rPr>
              <a:t>Provide a collection of utility programs designed to protect your privacy and security</a:t>
            </a:r>
          </a:p>
          <a:p>
            <a:r>
              <a:rPr lang="en-US" dirty="0">
                <a:solidFill>
                  <a:srgbClr val="000000"/>
                </a:solidFill>
              </a:rPr>
              <a:t>Firewalls</a:t>
            </a:r>
          </a:p>
          <a:p>
            <a:pPr lvl="1"/>
            <a:r>
              <a:rPr lang="en-US" dirty="0">
                <a:solidFill>
                  <a:srgbClr val="000000"/>
                </a:solidFill>
              </a:rPr>
              <a:t>Security buffer between a corporation’s provide network and all external networks</a:t>
            </a:r>
          </a:p>
          <a:p>
            <a:r>
              <a:rPr lang="en-US" dirty="0">
                <a:solidFill>
                  <a:srgbClr val="000000"/>
                </a:solidFill>
              </a:rPr>
              <a:t>Password Managers </a:t>
            </a:r>
          </a:p>
          <a:p>
            <a:pPr lvl="1"/>
            <a:r>
              <a:rPr lang="en-US" dirty="0">
                <a:solidFill>
                  <a:srgbClr val="000000"/>
                </a:solidFill>
              </a:rPr>
              <a:t>Helps to create strong passwords</a:t>
            </a:r>
          </a:p>
          <a:p>
            <a:endParaRPr lang="en-US" dirty="0"/>
          </a:p>
        </p:txBody>
      </p:sp>
    </p:spTree>
    <p:extLst>
      <p:ext uri="{BB962C8B-B14F-4D97-AF65-F5344CB8AC3E}">
        <p14:creationId xmlns:p14="http://schemas.microsoft.com/office/powerpoint/2010/main" val="3382962369"/>
      </p:ext>
    </p:extLst>
  </p:cSld>
  <p:clrMapOvr>
    <a:masterClrMapping/>
  </p:clrMapOvr>
  <p:transition spd="slow">
    <p:cove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6071" y="-22034"/>
            <a:ext cx="10573267" cy="1188720"/>
          </a:xfrm>
        </p:spPr>
        <p:txBody>
          <a:bodyPr/>
          <a:lstStyle/>
          <a:p>
            <a:r>
              <a:rPr lang="en-US" dirty="0"/>
              <a:t>Encryption</a:t>
            </a:r>
          </a:p>
        </p:txBody>
      </p:sp>
      <p:sp>
        <p:nvSpPr>
          <p:cNvPr id="3" name="Content Placeholder 2"/>
          <p:cNvSpPr>
            <a:spLocks noGrp="1"/>
          </p:cNvSpPr>
          <p:nvPr>
            <p:ph type="body" sz="quarter" idx="13"/>
          </p:nvPr>
        </p:nvSpPr>
        <p:spPr>
          <a:xfrm>
            <a:off x="1506070" y="1570176"/>
            <a:ext cx="6282855" cy="4654353"/>
          </a:xfrm>
          <a:prstGeom prst="rect">
            <a:avLst/>
          </a:prstGeom>
        </p:spPr>
        <p:txBody>
          <a:bodyPr>
            <a:normAutofit fontScale="92500" lnSpcReduction="20000"/>
          </a:bodyPr>
          <a:lstStyle/>
          <a:p>
            <a:pPr marL="0" indent="0">
              <a:buNone/>
              <a:defRPr/>
            </a:pPr>
            <a:r>
              <a:rPr lang="en-US" sz="2400" dirty="0">
                <a:solidFill>
                  <a:srgbClr val="000000"/>
                </a:solidFill>
              </a:rPr>
              <a:t>Coding information to make it unreadable, except to those who have the encryption key</a:t>
            </a:r>
          </a:p>
          <a:p>
            <a:pPr lvl="1">
              <a:defRPr/>
            </a:pPr>
            <a:r>
              <a:rPr lang="en-US" dirty="0">
                <a:solidFill>
                  <a:srgbClr val="000000"/>
                </a:solidFill>
              </a:rPr>
              <a:t>E-mail encryption protects emails</a:t>
            </a:r>
          </a:p>
          <a:p>
            <a:pPr lvl="1">
              <a:defRPr/>
            </a:pPr>
            <a:r>
              <a:rPr lang="en-US" dirty="0">
                <a:solidFill>
                  <a:srgbClr val="000000"/>
                </a:solidFill>
              </a:rPr>
              <a:t>File encryption protects files</a:t>
            </a:r>
          </a:p>
          <a:p>
            <a:pPr lvl="1">
              <a:defRPr/>
            </a:pPr>
            <a:r>
              <a:rPr lang="en-US" dirty="0"/>
              <a:t>Web site encryption uses HTTPS protocol for protection</a:t>
            </a:r>
          </a:p>
          <a:p>
            <a:pPr lvl="2">
              <a:defRPr/>
            </a:pPr>
            <a:r>
              <a:rPr lang="en-US" dirty="0"/>
              <a:t>HTTPS – hypertext transfer protocol secured</a:t>
            </a:r>
          </a:p>
          <a:p>
            <a:pPr lvl="1">
              <a:defRPr/>
            </a:pPr>
            <a:r>
              <a:rPr lang="en-US" dirty="0">
                <a:solidFill>
                  <a:srgbClr val="000000"/>
                </a:solidFill>
              </a:rPr>
              <a:t>Virtual private networks (VPNs)</a:t>
            </a:r>
          </a:p>
          <a:p>
            <a:pPr lvl="2">
              <a:defRPr/>
            </a:pPr>
            <a:r>
              <a:rPr lang="en-US" dirty="0">
                <a:solidFill>
                  <a:srgbClr val="000000"/>
                </a:solidFill>
              </a:rPr>
              <a:t>Encrypts connects between company networks and their remote users</a:t>
            </a:r>
          </a:p>
          <a:p>
            <a:pPr lvl="1">
              <a:defRPr/>
            </a:pPr>
            <a:r>
              <a:rPr lang="en-US" dirty="0">
                <a:solidFill>
                  <a:srgbClr val="000000"/>
                </a:solidFill>
              </a:rPr>
              <a:t>Wireless network encryption restricts access to authorized users</a:t>
            </a:r>
          </a:p>
          <a:p>
            <a:pPr lvl="2">
              <a:defRPr/>
            </a:pPr>
            <a:r>
              <a:rPr lang="en-US" sz="1800" dirty="0">
                <a:solidFill>
                  <a:srgbClr val="000000"/>
                </a:solidFill>
              </a:rPr>
              <a:t>WPA2 – Wi-Fi Protected Access</a:t>
            </a:r>
          </a:p>
          <a:p>
            <a:pPr marL="342900" lvl="1" indent="0">
              <a:buNone/>
              <a:defRPr/>
            </a:pPr>
            <a:endParaRPr lang="en-US" dirty="0"/>
          </a:p>
          <a:p>
            <a:endParaRPr lang="en-US" dirty="0"/>
          </a:p>
        </p:txBody>
      </p:sp>
      <p:pic>
        <p:nvPicPr>
          <p:cNvPr id="7" name="Picture 6" descr="Graphic of what an encrypted email looks like. "/>
          <p:cNvPicPr>
            <a:picLocks noChangeAspect="1"/>
          </p:cNvPicPr>
          <p:nvPr/>
        </p:nvPicPr>
        <p:blipFill>
          <a:blip r:embed="rId3" cstate="print"/>
          <a:stretch>
            <a:fillRect/>
          </a:stretch>
        </p:blipFill>
        <p:spPr>
          <a:xfrm>
            <a:off x="8915401" y="1506701"/>
            <a:ext cx="2134814" cy="2461834"/>
          </a:xfrm>
          <a:prstGeom prst="rect">
            <a:avLst/>
          </a:prstGeom>
        </p:spPr>
      </p:pic>
      <p:pic>
        <p:nvPicPr>
          <p:cNvPr id="6" name="Picture 5" descr="Graphic of the Firevault program used by Macintosh for file encryption"/>
          <p:cNvPicPr>
            <a:picLocks noChangeAspect="1"/>
          </p:cNvPicPr>
          <p:nvPr/>
        </p:nvPicPr>
        <p:blipFill>
          <a:blip r:embed="rId4" cstate="print"/>
          <a:stretch>
            <a:fillRect/>
          </a:stretch>
        </p:blipFill>
        <p:spPr>
          <a:xfrm>
            <a:off x="8556595" y="4044781"/>
            <a:ext cx="2852424" cy="2475912"/>
          </a:xfrm>
          <a:prstGeom prst="rect">
            <a:avLst/>
          </a:prstGeom>
        </p:spPr>
      </p:pic>
    </p:spTree>
    <p:extLst>
      <p:ext uri="{BB962C8B-B14F-4D97-AF65-F5344CB8AC3E}">
        <p14:creationId xmlns:p14="http://schemas.microsoft.com/office/powerpoint/2010/main" val="532756143"/>
      </p:ext>
    </p:extLst>
  </p:cSld>
  <p:clrMapOvr>
    <a:masterClrMapping/>
  </p:clrMapOvr>
  <p:transition spd="slow">
    <p:cove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Anticipating Disasters</a:t>
            </a:r>
          </a:p>
        </p:txBody>
      </p:sp>
      <p:sp>
        <p:nvSpPr>
          <p:cNvPr id="3" name="Text Placeholder 2"/>
          <p:cNvSpPr>
            <a:spLocks noGrp="1"/>
          </p:cNvSpPr>
          <p:nvPr>
            <p:ph idx="1"/>
          </p:nvPr>
        </p:nvSpPr>
        <p:spPr/>
        <p:txBody>
          <a:bodyPr>
            <a:normAutofit lnSpcReduction="10000"/>
          </a:bodyPr>
          <a:lstStyle/>
          <a:p>
            <a:r>
              <a:rPr lang="en-US" sz="2800" dirty="0"/>
              <a:t>Anticipating Disasters</a:t>
            </a:r>
          </a:p>
          <a:p>
            <a:pPr lvl="1"/>
            <a:r>
              <a:rPr lang="en-US" sz="2400" dirty="0"/>
              <a:t>Physical Security protects hardware</a:t>
            </a:r>
          </a:p>
          <a:p>
            <a:pPr lvl="1"/>
            <a:r>
              <a:rPr lang="en-US" sz="2400" dirty="0"/>
              <a:t>Data Security protects software and data from unauthorized tampering or damage</a:t>
            </a:r>
          </a:p>
          <a:p>
            <a:pPr lvl="1"/>
            <a:r>
              <a:rPr lang="en-US" sz="2400" dirty="0"/>
              <a:t>Disaster Recovery Plan describes ways to continue operating in the event of a disaster</a:t>
            </a:r>
          </a:p>
          <a:p>
            <a:r>
              <a:rPr lang="en-US" dirty="0"/>
              <a:t>Preventing Data Loss</a:t>
            </a:r>
          </a:p>
          <a:p>
            <a:pPr lvl="1"/>
            <a:r>
              <a:rPr lang="en-US" dirty="0"/>
              <a:t>Frequent backups</a:t>
            </a:r>
          </a:p>
          <a:p>
            <a:pPr lvl="1"/>
            <a:r>
              <a:rPr lang="en-US" dirty="0"/>
              <a:t>Redundant data storage</a:t>
            </a:r>
          </a:p>
          <a:p>
            <a:pPr lvl="2"/>
            <a:r>
              <a:rPr lang="en-US" dirty="0"/>
              <a:t>Store off-site in case of loss of equipment</a:t>
            </a:r>
          </a:p>
          <a:p>
            <a:pPr marL="457200" lvl="1" indent="0">
              <a:buNone/>
            </a:pPr>
            <a:endParaRPr lang="en-US" dirty="0"/>
          </a:p>
        </p:txBody>
      </p:sp>
    </p:spTree>
    <p:extLst>
      <p:ext uri="{BB962C8B-B14F-4D97-AF65-F5344CB8AC3E}">
        <p14:creationId xmlns:p14="http://schemas.microsoft.com/office/powerpoint/2010/main" val="536884622"/>
      </p:ext>
    </p:extLst>
  </p:cSld>
  <p:clrMapOvr>
    <a:masterClrMapping/>
  </p:clrMapOvr>
  <p:transition spd="slow">
    <p:cove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6071" y="-22034"/>
            <a:ext cx="10573267" cy="1188720"/>
          </a:xfrm>
        </p:spPr>
        <p:txBody>
          <a:bodyPr/>
          <a:lstStyle/>
          <a:p>
            <a:r>
              <a:rPr lang="en-US" dirty="0"/>
              <a:t>Recent Data Privacy Trends</a:t>
            </a:r>
          </a:p>
        </p:txBody>
      </p:sp>
      <p:sp>
        <p:nvSpPr>
          <p:cNvPr id="3" name="Content Placeholder 2"/>
          <p:cNvSpPr>
            <a:spLocks noGrp="1"/>
          </p:cNvSpPr>
          <p:nvPr>
            <p:ph type="body" sz="quarter" idx="13"/>
          </p:nvPr>
        </p:nvSpPr>
        <p:spPr>
          <a:xfrm>
            <a:off x="999219" y="1429499"/>
            <a:ext cx="10573267" cy="5065086"/>
          </a:xfrm>
          <a:prstGeom prst="rect">
            <a:avLst/>
          </a:prstGeom>
        </p:spPr>
        <p:txBody>
          <a:bodyPr>
            <a:normAutofit fontScale="92500" lnSpcReduction="10000"/>
          </a:bodyPr>
          <a:lstStyle/>
          <a:p>
            <a:r>
              <a:rPr lang="en-US" sz="2400" dirty="0"/>
              <a:t>Recent trends seek to strike a balance between our data against our privacy. </a:t>
            </a:r>
          </a:p>
          <a:p>
            <a:pPr marL="1171575" indent="-514350">
              <a:buFont typeface="+mj-lt"/>
              <a:buAutoNum type="arabicPeriod"/>
            </a:pPr>
            <a:r>
              <a:rPr lang="en-US" sz="2400" b="1" dirty="0"/>
              <a:t>Cookies-less future </a:t>
            </a:r>
            <a:r>
              <a:rPr lang="en-US" sz="2400" dirty="0"/>
              <a:t>- Publishers, advertisers, and Big Tech will need to alter how they monetize their content and gather data in the future.</a:t>
            </a:r>
          </a:p>
          <a:p>
            <a:pPr marL="1171575" indent="-514350">
              <a:buFont typeface="+mj-lt"/>
              <a:buAutoNum type="arabicPeriod"/>
            </a:pPr>
            <a:r>
              <a:rPr lang="en-US" sz="2400" b="1" dirty="0"/>
              <a:t>Consumers demand more control over their data </a:t>
            </a:r>
            <a:r>
              <a:rPr lang="en-US" sz="2400" dirty="0"/>
              <a:t>– customers will choose companies that are transparent with their personal data. </a:t>
            </a:r>
          </a:p>
          <a:p>
            <a:pPr marL="1171575" indent="-514350">
              <a:buFont typeface="+mj-lt"/>
              <a:buAutoNum type="arabicPeriod"/>
            </a:pPr>
            <a:r>
              <a:rPr lang="en-US" sz="2400" b="1" dirty="0"/>
              <a:t>Addressing privacy with technology </a:t>
            </a:r>
            <a:r>
              <a:rPr lang="en-US" sz="2400" dirty="0"/>
              <a:t>– employ centralize </a:t>
            </a:r>
            <a:r>
              <a:rPr lang="en-US" sz="2400" dirty="0" err="1"/>
              <a:t>PrivacyOps</a:t>
            </a:r>
            <a:r>
              <a:rPr lang="en-US" sz="2400" dirty="0"/>
              <a:t> platform to fulfill users request faster</a:t>
            </a:r>
          </a:p>
          <a:p>
            <a:pPr marL="1171575" indent="-514350">
              <a:buFont typeface="+mj-lt"/>
              <a:buAutoNum type="arabicPeriod"/>
            </a:pPr>
            <a:r>
              <a:rPr lang="en-US" sz="2400" b="1" dirty="0"/>
              <a:t>Public awareness leads to corporate transparency </a:t>
            </a:r>
            <a:r>
              <a:rPr lang="en-US" sz="2400" dirty="0"/>
              <a:t>– expect clear data policies.</a:t>
            </a:r>
          </a:p>
          <a:p>
            <a:pPr marL="1171575" indent="-514350">
              <a:buFont typeface="+mj-lt"/>
              <a:buAutoNum type="arabicPeriod"/>
            </a:pPr>
            <a:r>
              <a:rPr lang="en-US" sz="2400" b="1" dirty="0"/>
              <a:t>Governing bodies will enforce more fines. </a:t>
            </a:r>
          </a:p>
          <a:p>
            <a:pPr marL="1171575" indent="-514350">
              <a:buFont typeface="+mj-lt"/>
              <a:buAutoNum type="arabicPeriod"/>
            </a:pPr>
            <a:endParaRPr lang="en-US" sz="2400" dirty="0"/>
          </a:p>
          <a:p>
            <a:pPr marL="657225" indent="0">
              <a:buNone/>
            </a:pPr>
            <a:r>
              <a:rPr lang="en-US" sz="1700" i="1" dirty="0"/>
              <a:t>[https://www.invisibly.com/learn-blog/data-privacy-trends/]</a:t>
            </a:r>
          </a:p>
          <a:p>
            <a:pPr marL="1171575" indent="-514350">
              <a:buFont typeface="+mj-lt"/>
              <a:buAutoNum type="arabicPeriod"/>
            </a:pP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376346902"/>
      </p:ext>
    </p:extLst>
  </p:cSld>
  <p:clrMapOvr>
    <a:masterClrMapping/>
  </p:clrMapOvr>
  <p:transition spd="slow">
    <p:cove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9990" y="0"/>
            <a:ext cx="10794779" cy="1188720"/>
          </a:xfrm>
        </p:spPr>
        <p:txBody>
          <a:bodyPr>
            <a:normAutofit/>
          </a:bodyPr>
          <a:lstStyle/>
          <a:p>
            <a:r>
              <a:rPr lang="en-US" sz="3600" dirty="0"/>
              <a:t>Making IT Work for You ~ </a:t>
            </a:r>
            <a:br>
              <a:rPr lang="en-US" sz="3600" dirty="0"/>
            </a:br>
            <a:r>
              <a:rPr lang="en-US" sz="3600" dirty="0"/>
              <a:t>Cloud-Based Backup</a:t>
            </a:r>
          </a:p>
        </p:txBody>
      </p:sp>
      <p:sp>
        <p:nvSpPr>
          <p:cNvPr id="3" name="Content Placeholder 2"/>
          <p:cNvSpPr>
            <a:spLocks noGrp="1"/>
          </p:cNvSpPr>
          <p:nvPr>
            <p:ph idx="1"/>
          </p:nvPr>
        </p:nvSpPr>
        <p:spPr>
          <a:xfrm>
            <a:off x="1506071" y="1852140"/>
            <a:ext cx="3610692" cy="4525963"/>
          </a:xfrm>
        </p:spPr>
        <p:txBody>
          <a:bodyPr>
            <a:normAutofit/>
          </a:bodyPr>
          <a:lstStyle/>
          <a:p>
            <a:r>
              <a:rPr lang="en-US" dirty="0"/>
              <a:t>Cloud-based backup services such as Carbonite provide cloud-based backup services.</a:t>
            </a:r>
          </a:p>
        </p:txBody>
      </p:sp>
      <p:pic>
        <p:nvPicPr>
          <p:cNvPr id="8" name="Picture 7" descr="Graphic of files and photos selected for back up. "/>
          <p:cNvPicPr>
            <a:picLocks noChangeAspect="1"/>
          </p:cNvPicPr>
          <p:nvPr/>
        </p:nvPicPr>
        <p:blipFill>
          <a:blip r:embed="rId3" cstate="print"/>
          <a:stretch>
            <a:fillRect/>
          </a:stretch>
        </p:blipFill>
        <p:spPr>
          <a:xfrm>
            <a:off x="4882342" y="1536928"/>
            <a:ext cx="3392590" cy="2376086"/>
          </a:xfrm>
          <a:prstGeom prst="rect">
            <a:avLst/>
          </a:prstGeom>
        </p:spPr>
      </p:pic>
      <p:pic>
        <p:nvPicPr>
          <p:cNvPr id="9" name="Picture 8" descr="Graphic of the Carbonite Cloud Backup Program. "/>
          <p:cNvPicPr>
            <a:picLocks noChangeAspect="1"/>
          </p:cNvPicPr>
          <p:nvPr/>
        </p:nvPicPr>
        <p:blipFill>
          <a:blip r:embed="rId4" cstate="print"/>
          <a:stretch>
            <a:fillRect/>
          </a:stretch>
        </p:blipFill>
        <p:spPr>
          <a:xfrm>
            <a:off x="8148014" y="3836512"/>
            <a:ext cx="3728228" cy="2621338"/>
          </a:xfrm>
          <a:prstGeom prst="rect">
            <a:avLst/>
          </a:prstGeom>
        </p:spPr>
      </p:pic>
    </p:spTree>
    <p:extLst>
      <p:ext uri="{BB962C8B-B14F-4D97-AF65-F5344CB8AC3E}">
        <p14:creationId xmlns:p14="http://schemas.microsoft.com/office/powerpoint/2010/main" val="3875855619"/>
      </p:ext>
    </p:extLst>
  </p:cSld>
  <p:clrMapOvr>
    <a:masterClrMapping/>
  </p:clrMapOvr>
  <p:transition spd="slow">
    <p:cove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 of iTunes Media Program"/>
          <p:cNvPicPr>
            <a:picLocks noChangeAspect="1"/>
          </p:cNvPicPr>
          <p:nvPr/>
        </p:nvPicPr>
        <p:blipFill>
          <a:blip r:embed="rId3" cstate="print"/>
          <a:stretch>
            <a:fillRect/>
          </a:stretch>
        </p:blipFill>
        <p:spPr>
          <a:xfrm>
            <a:off x="8495091" y="2590800"/>
            <a:ext cx="3671508" cy="3538922"/>
          </a:xfrm>
          <a:prstGeom prst="rect">
            <a:avLst/>
          </a:prstGeom>
        </p:spPr>
      </p:pic>
      <p:sp>
        <p:nvSpPr>
          <p:cNvPr id="2" name="Title 1"/>
          <p:cNvSpPr>
            <a:spLocks noGrp="1"/>
          </p:cNvSpPr>
          <p:nvPr>
            <p:ph type="title"/>
          </p:nvPr>
        </p:nvSpPr>
        <p:spPr/>
        <p:txBody>
          <a:bodyPr/>
          <a:lstStyle/>
          <a:p>
            <a:r>
              <a:rPr lang="en-US" dirty="0"/>
              <a:t>Ethics</a:t>
            </a:r>
          </a:p>
        </p:txBody>
      </p:sp>
      <p:sp>
        <p:nvSpPr>
          <p:cNvPr id="3" name="Content Placeholder 2"/>
          <p:cNvSpPr>
            <a:spLocks noGrp="1"/>
          </p:cNvSpPr>
          <p:nvPr>
            <p:ph idx="1"/>
          </p:nvPr>
        </p:nvSpPr>
        <p:spPr>
          <a:xfrm>
            <a:off x="1506072" y="1570323"/>
            <a:ext cx="7340474" cy="4308938"/>
          </a:xfrm>
        </p:spPr>
        <p:txBody>
          <a:bodyPr>
            <a:normAutofit fontScale="85000" lnSpcReduction="10000"/>
          </a:bodyPr>
          <a:lstStyle/>
          <a:p>
            <a:pPr marL="0" indent="0">
              <a:buNone/>
            </a:pPr>
            <a:r>
              <a:rPr lang="en-US" dirty="0">
                <a:solidFill>
                  <a:srgbClr val="000000"/>
                </a:solidFill>
              </a:rPr>
              <a:t>Standards of moral conduct</a:t>
            </a:r>
          </a:p>
          <a:p>
            <a:pPr marL="0" indent="0">
              <a:buNone/>
            </a:pPr>
            <a:r>
              <a:rPr lang="en-US" dirty="0">
                <a:solidFill>
                  <a:srgbClr val="000000"/>
                </a:solidFill>
              </a:rPr>
              <a:t>Computer Ethics – guidelines for the morally acceptable use of computers</a:t>
            </a:r>
          </a:p>
          <a:p>
            <a:r>
              <a:rPr lang="en-US" dirty="0">
                <a:solidFill>
                  <a:srgbClr val="000000"/>
                </a:solidFill>
              </a:rPr>
              <a:t>Copyright</a:t>
            </a:r>
          </a:p>
          <a:p>
            <a:pPr lvl="1"/>
            <a:r>
              <a:rPr lang="en-US" dirty="0">
                <a:solidFill>
                  <a:srgbClr val="000000"/>
                </a:solidFill>
              </a:rPr>
              <a:t>Gives content creators the right to control the use and distribution of their work</a:t>
            </a:r>
          </a:p>
          <a:p>
            <a:pPr lvl="1"/>
            <a:r>
              <a:rPr lang="en-US" dirty="0">
                <a:solidFill>
                  <a:srgbClr val="000000"/>
                </a:solidFill>
              </a:rPr>
              <a:t>Paintings, books, music, films, video games</a:t>
            </a:r>
          </a:p>
          <a:p>
            <a:r>
              <a:rPr lang="en-US" dirty="0">
                <a:solidFill>
                  <a:srgbClr val="000000"/>
                </a:solidFill>
              </a:rPr>
              <a:t>Software piracy</a:t>
            </a:r>
          </a:p>
          <a:p>
            <a:pPr lvl="1"/>
            <a:r>
              <a:rPr lang="en-US" dirty="0">
                <a:solidFill>
                  <a:srgbClr val="000000"/>
                </a:solidFill>
              </a:rPr>
              <a:t>Unauthorized copying and distribution of software</a:t>
            </a:r>
          </a:p>
          <a:p>
            <a:pPr lvl="2"/>
            <a:r>
              <a:rPr lang="en-US" dirty="0">
                <a:solidFill>
                  <a:srgbClr val="000000"/>
                </a:solidFill>
              </a:rPr>
              <a:t>Digital rights management (DRM) controls access to electronic media</a:t>
            </a:r>
          </a:p>
          <a:p>
            <a:pPr lvl="2"/>
            <a:r>
              <a:rPr lang="en-US" dirty="0">
                <a:solidFill>
                  <a:srgbClr val="000000"/>
                </a:solidFill>
              </a:rPr>
              <a:t>Digital Millennium Copyright Act protects against piracy</a:t>
            </a:r>
          </a:p>
        </p:txBody>
      </p:sp>
    </p:spTree>
    <p:extLst>
      <p:ext uri="{BB962C8B-B14F-4D97-AF65-F5344CB8AC3E}">
        <p14:creationId xmlns:p14="http://schemas.microsoft.com/office/powerpoint/2010/main" val="4079170194"/>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969443" y="1511808"/>
            <a:ext cx="10253113" cy="4742688"/>
          </a:xfrm>
        </p:spPr>
        <p:txBody>
          <a:bodyPr>
            <a:normAutofit fontScale="92500" lnSpcReduction="10000"/>
          </a:bodyPr>
          <a:lstStyle/>
          <a:p>
            <a:pPr algn="l"/>
            <a:r>
              <a:rPr lang="en-MY" sz="2500" dirty="0"/>
              <a:t>What are the c</a:t>
            </a:r>
            <a:r>
              <a:rPr lang="en-MY" sz="2500" b="0" i="0" u="none" strike="noStrike" baseline="0" dirty="0"/>
              <a:t>onsequences </a:t>
            </a:r>
            <a:r>
              <a:rPr lang="en-US" sz="2500" b="0" i="0" u="none" strike="noStrike" baseline="0" dirty="0"/>
              <a:t>of the widespread presence of this technology? Does technology make it easy for others to invade our personal privacy? When we apply for a loan or for a driver’s license, or when we check out at the supermarket, is that information about us being distributed and used without our permission? When we use the web, is information about us being collected and shared with others? How can criminals use this information for ransom, blackmail, or </a:t>
            </a:r>
            <a:r>
              <a:rPr lang="en-MY" sz="2500" b="0" i="0" u="none" strike="noStrike" baseline="0" dirty="0"/>
              <a:t>vandalism?</a:t>
            </a:r>
          </a:p>
          <a:p>
            <a:pPr marL="0" indent="0" algn="l">
              <a:buNone/>
            </a:pPr>
            <a:endParaRPr lang="en-MY" sz="2500" b="0" i="0" u="none" strike="noStrike" baseline="0" dirty="0"/>
          </a:p>
          <a:p>
            <a:pPr algn="l"/>
            <a:r>
              <a:rPr lang="en-US" sz="2500" dirty="0"/>
              <a:t>This chapter covers issues</a:t>
            </a:r>
            <a:br>
              <a:rPr lang="en-US" sz="2500" dirty="0"/>
            </a:br>
            <a:r>
              <a:rPr lang="en-US" sz="2500" dirty="0"/>
              <a:t>related to the impact of</a:t>
            </a:r>
            <a:br>
              <a:rPr lang="en-US" sz="2500" dirty="0"/>
            </a:br>
            <a:r>
              <a:rPr lang="en-US" sz="2500" dirty="0"/>
              <a:t>technology on people and</a:t>
            </a:r>
            <a:br>
              <a:rPr lang="en-US" sz="2500" dirty="0"/>
            </a:br>
            <a:r>
              <a:rPr lang="en-US" sz="2500" dirty="0"/>
              <a:t>how to protect ourselves</a:t>
            </a:r>
            <a:br>
              <a:rPr lang="en-US" sz="2500" dirty="0"/>
            </a:br>
            <a:r>
              <a:rPr lang="en-US" sz="2500" dirty="0"/>
              <a:t>on the Web.</a:t>
            </a:r>
          </a:p>
        </p:txBody>
      </p:sp>
      <p:pic>
        <p:nvPicPr>
          <p:cNvPr id="6" name="Picture 5">
            <a:extLst>
              <a:ext uri="{FF2B5EF4-FFF2-40B4-BE49-F238E27FC236}">
                <a16:creationId xmlns:a16="http://schemas.microsoft.com/office/drawing/2014/main" id="{22F84A45-7F99-84E4-12BC-F872D5158292}"/>
              </a:ext>
            </a:extLst>
          </p:cNvPr>
          <p:cNvPicPr>
            <a:picLocks noChangeAspect="1"/>
          </p:cNvPicPr>
          <p:nvPr/>
        </p:nvPicPr>
        <p:blipFill>
          <a:blip r:embed="rId3"/>
          <a:stretch>
            <a:fillRect/>
          </a:stretch>
        </p:blipFill>
        <p:spPr>
          <a:xfrm>
            <a:off x="9968793" y="3716714"/>
            <a:ext cx="2090906" cy="2929772"/>
          </a:xfrm>
          <a:prstGeom prst="rect">
            <a:avLst/>
          </a:prstGeom>
        </p:spPr>
      </p:pic>
    </p:spTree>
    <p:extLst>
      <p:ext uri="{BB962C8B-B14F-4D97-AF65-F5344CB8AC3E}">
        <p14:creationId xmlns:p14="http://schemas.microsoft.com/office/powerpoint/2010/main" val="3879670806"/>
      </p:ext>
    </p:extLst>
  </p:cSld>
  <p:clrMapOvr>
    <a:masterClrMapping/>
  </p:clrMapOvr>
  <p:transition spd="slow">
    <p:cove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Plagiarism</a:t>
            </a:r>
          </a:p>
        </p:txBody>
      </p:sp>
      <p:sp>
        <p:nvSpPr>
          <p:cNvPr id="3" name="Content Placeholder 2"/>
          <p:cNvSpPr>
            <a:spLocks noGrp="1"/>
          </p:cNvSpPr>
          <p:nvPr>
            <p:ph idx="1"/>
          </p:nvPr>
        </p:nvSpPr>
        <p:spPr>
          <a:xfrm>
            <a:off x="2074225" y="1817225"/>
            <a:ext cx="9508175" cy="1686139"/>
          </a:xfrm>
        </p:spPr>
        <p:txBody>
          <a:bodyPr/>
          <a:lstStyle/>
          <a:p>
            <a:pPr marL="0" indent="0">
              <a:buNone/>
            </a:pPr>
            <a:r>
              <a:rPr lang="en-US" dirty="0"/>
              <a:t>Representing some other person’s work and ideas as your own without giving credit to the original person’s work and ideas </a:t>
            </a:r>
          </a:p>
        </p:txBody>
      </p:sp>
      <p:pic>
        <p:nvPicPr>
          <p:cNvPr id="4" name="Picture 3" descr="Graphic of Turnitin software program for students' formative writing"/>
          <p:cNvPicPr>
            <a:picLocks noChangeAspect="1"/>
          </p:cNvPicPr>
          <p:nvPr/>
        </p:nvPicPr>
        <p:blipFill>
          <a:blip r:embed="rId3" cstate="print"/>
          <a:stretch>
            <a:fillRect/>
          </a:stretch>
        </p:blipFill>
        <p:spPr>
          <a:xfrm>
            <a:off x="3565392" y="3174999"/>
            <a:ext cx="5061218" cy="3317362"/>
          </a:xfrm>
          <a:prstGeom prst="rect">
            <a:avLst/>
          </a:prstGeom>
        </p:spPr>
      </p:pic>
    </p:spTree>
    <p:extLst>
      <p:ext uri="{BB962C8B-B14F-4D97-AF65-F5344CB8AC3E}">
        <p14:creationId xmlns:p14="http://schemas.microsoft.com/office/powerpoint/2010/main" val="66855637"/>
      </p:ext>
    </p:extLst>
  </p:cSld>
  <p:clrMapOvr>
    <a:masterClrMapping/>
  </p:clrMapOvr>
  <p:transition spd="slow">
    <p:cove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Careers in IT</a:t>
            </a:r>
          </a:p>
        </p:txBody>
      </p:sp>
      <p:sp>
        <p:nvSpPr>
          <p:cNvPr id="3" name="Content Placeholder 2"/>
          <p:cNvSpPr>
            <a:spLocks noGrp="1"/>
          </p:cNvSpPr>
          <p:nvPr>
            <p:ph idx="1"/>
          </p:nvPr>
        </p:nvSpPr>
        <p:spPr>
          <a:xfrm>
            <a:off x="1501481" y="1676400"/>
            <a:ext cx="5562600" cy="4393883"/>
          </a:xfrm>
        </p:spPr>
        <p:txBody>
          <a:bodyPr>
            <a:normAutofit/>
          </a:bodyPr>
          <a:lstStyle/>
          <a:p>
            <a:pPr>
              <a:lnSpc>
                <a:spcPct val="80000"/>
              </a:lnSpc>
              <a:defRPr/>
            </a:pPr>
            <a:r>
              <a:rPr lang="en-US" sz="2400" dirty="0">
                <a:solidFill>
                  <a:srgbClr val="000000"/>
                </a:solidFill>
              </a:rPr>
              <a:t>IT Security Analysts </a:t>
            </a:r>
            <a:r>
              <a:rPr lang="en-US" sz="2400" dirty="0"/>
              <a:t>maintain the security of a company’s network, systems, and data.</a:t>
            </a:r>
          </a:p>
          <a:p>
            <a:pPr>
              <a:lnSpc>
                <a:spcPct val="80000"/>
              </a:lnSpc>
              <a:defRPr/>
            </a:pPr>
            <a:r>
              <a:rPr lang="en-US" sz="2400" dirty="0"/>
              <a:t>Bachelors or associates degree in information systems or computer science</a:t>
            </a:r>
          </a:p>
          <a:p>
            <a:pPr lvl="1">
              <a:lnSpc>
                <a:spcPct val="80000"/>
              </a:lnSpc>
              <a:defRPr/>
            </a:pPr>
            <a:r>
              <a:rPr lang="en-US" sz="2000" dirty="0"/>
              <a:t>Experience is usually required</a:t>
            </a:r>
          </a:p>
          <a:p>
            <a:pPr>
              <a:lnSpc>
                <a:spcPct val="80000"/>
              </a:lnSpc>
              <a:defRPr/>
            </a:pPr>
            <a:r>
              <a:rPr lang="en-US" sz="2400" dirty="0"/>
              <a:t>Must safeguard information systems against external threats</a:t>
            </a:r>
          </a:p>
          <a:p>
            <a:pPr>
              <a:lnSpc>
                <a:spcPct val="80000"/>
              </a:lnSpc>
              <a:defRPr/>
            </a:pPr>
            <a:r>
              <a:rPr lang="en-US" sz="2400" dirty="0"/>
              <a:t>Annual salary is usually from $62,000 to $101,000</a:t>
            </a:r>
          </a:p>
          <a:p>
            <a:pPr>
              <a:lnSpc>
                <a:spcPct val="80000"/>
              </a:lnSpc>
              <a:defRPr/>
            </a:pPr>
            <a:r>
              <a:rPr lang="en-US" sz="2400" dirty="0"/>
              <a:t>Demand for this position is expected to grow</a:t>
            </a:r>
          </a:p>
          <a:p>
            <a:pPr>
              <a:lnSpc>
                <a:spcPct val="80000"/>
              </a:lnSpc>
              <a:defRPr/>
            </a:pPr>
            <a:endParaRPr lang="en-US" dirty="0"/>
          </a:p>
          <a:p>
            <a:endParaRPr lang="en-US" dirty="0"/>
          </a:p>
        </p:txBody>
      </p:sp>
      <p:pic>
        <p:nvPicPr>
          <p:cNvPr id="5" name="Picture 4">
            <a:extLst>
              <a:ext uri="{FF2B5EF4-FFF2-40B4-BE49-F238E27FC236}">
                <a16:creationId xmlns:a16="http://schemas.microsoft.com/office/drawing/2014/main" id="{5EF82F18-D8F2-E959-944B-DB9F5EF976BF}"/>
              </a:ext>
            </a:extLst>
          </p:cNvPr>
          <p:cNvPicPr>
            <a:picLocks noChangeAspect="1"/>
          </p:cNvPicPr>
          <p:nvPr/>
        </p:nvPicPr>
        <p:blipFill>
          <a:blip r:embed="rId3"/>
          <a:stretch>
            <a:fillRect/>
          </a:stretch>
        </p:blipFill>
        <p:spPr>
          <a:xfrm>
            <a:off x="8438050" y="3429000"/>
            <a:ext cx="2630663" cy="2388577"/>
          </a:xfrm>
          <a:prstGeom prst="rect">
            <a:avLst/>
          </a:prstGeom>
        </p:spPr>
      </p:pic>
    </p:spTree>
    <p:extLst>
      <p:ext uri="{BB962C8B-B14F-4D97-AF65-F5344CB8AC3E}">
        <p14:creationId xmlns:p14="http://schemas.microsoft.com/office/powerpoint/2010/main" val="3401164562"/>
      </p:ext>
    </p:extLst>
  </p:cSld>
  <p:clrMapOvr>
    <a:masterClrMapping/>
  </p:clrMapOvr>
  <p:transition spd="slow">
    <p:cove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Open-Ended Questions (Page 1 of 3)</a:t>
            </a:r>
          </a:p>
        </p:txBody>
      </p:sp>
      <p:sp>
        <p:nvSpPr>
          <p:cNvPr id="3" name="Content Placeholder 2"/>
          <p:cNvSpPr>
            <a:spLocks noGrp="1"/>
          </p:cNvSpPr>
          <p:nvPr>
            <p:ph idx="1"/>
          </p:nvPr>
        </p:nvSpPr>
        <p:spPr>
          <a:xfrm>
            <a:off x="1506071" y="1752600"/>
            <a:ext cx="9508175" cy="4308938"/>
          </a:xfrm>
        </p:spPr>
        <p:txBody>
          <a:bodyPr>
            <a:normAutofit fontScale="77500" lnSpcReduction="20000"/>
          </a:bodyPr>
          <a:lstStyle/>
          <a:p>
            <a:pPr marL="457200" indent="-457200">
              <a:buFont typeface="+mj-lt"/>
              <a:buAutoNum type="arabicPeriod"/>
            </a:pPr>
            <a:r>
              <a:rPr lang="en-US" dirty="0"/>
              <a:t>Define privacy and discuss the impact of large databases, private networks, the Internet, and the Web.</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r>
              <a:rPr lang="en-US" dirty="0"/>
              <a:t>Define and discuss online identity and the major privacy laws.</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r>
              <a:rPr lang="en-US" dirty="0"/>
              <a:t>Define security. Define computer crime and the impact of malicious programs, including viruses, worms, Trojan horses, and zombies, as well as denial of service attacks, rogue Wi-Fi hotspots, data manipulation, identity theft, Internet scams, and cyberbullying.</a:t>
            </a:r>
          </a:p>
        </p:txBody>
      </p:sp>
    </p:spTree>
    <p:extLst>
      <p:ext uri="{BB962C8B-B14F-4D97-AF65-F5344CB8AC3E}">
        <p14:creationId xmlns:p14="http://schemas.microsoft.com/office/powerpoint/2010/main" val="418496338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Open-Ended Questions (Page 2 of 2)</a:t>
            </a:r>
          </a:p>
        </p:txBody>
      </p:sp>
      <p:sp>
        <p:nvSpPr>
          <p:cNvPr id="3" name="Content Placeholder 2"/>
          <p:cNvSpPr>
            <a:spLocks noGrp="1"/>
          </p:cNvSpPr>
          <p:nvPr>
            <p:ph idx="1"/>
          </p:nvPr>
        </p:nvSpPr>
        <p:spPr>
          <a:xfrm>
            <a:off x="1506071" y="1905000"/>
            <a:ext cx="9508175" cy="4308938"/>
          </a:xfrm>
        </p:spPr>
        <p:txBody>
          <a:bodyPr>
            <a:normAutofit/>
          </a:bodyPr>
          <a:lstStyle/>
          <a:p>
            <a:pPr marL="457200" indent="-457200">
              <a:buFont typeface="+mj-lt"/>
              <a:buAutoNum type="arabicPeriod" startAt="4"/>
            </a:pPr>
            <a:r>
              <a:rPr lang="en-US" dirty="0"/>
              <a:t>Discuss ways to protect computer security including restricting access, encrypting data, anticipating disasters, and preventing data loss.</a:t>
            </a:r>
          </a:p>
          <a:p>
            <a:pPr marL="457200" indent="-457200">
              <a:buFont typeface="+mj-lt"/>
              <a:buAutoNum type="arabicPeriod" startAt="4"/>
            </a:pPr>
            <a:endParaRPr lang="en-US" dirty="0"/>
          </a:p>
          <a:p>
            <a:pPr marL="457200" indent="-457200">
              <a:buFont typeface="+mj-lt"/>
              <a:buAutoNum type="arabicPeriod" startAt="4"/>
            </a:pPr>
            <a:endParaRPr lang="en-US" dirty="0"/>
          </a:p>
          <a:p>
            <a:pPr marL="457200" indent="-457200">
              <a:buFont typeface="+mj-lt"/>
              <a:buAutoNum type="arabicPeriod" startAt="4"/>
            </a:pPr>
            <a:r>
              <a:rPr lang="en-US" dirty="0"/>
              <a:t>Define ethics, and describe copyright law and plagiarism.</a:t>
            </a:r>
          </a:p>
          <a:p>
            <a:pPr marL="457200" indent="-457200">
              <a:buFont typeface="+mj-lt"/>
              <a:buAutoNum type="arabicPeriod" startAt="4"/>
            </a:pPr>
            <a:endParaRPr lang="en-US" dirty="0"/>
          </a:p>
          <a:p>
            <a:pPr marL="457200" indent="-457200">
              <a:buFont typeface="+mj-lt"/>
              <a:buAutoNum type="arabicPeriod" startAt="4"/>
            </a:pPr>
            <a:endParaRPr lang="en-US" dirty="0"/>
          </a:p>
        </p:txBody>
      </p:sp>
    </p:spTree>
    <p:extLst>
      <p:ext uri="{BB962C8B-B14F-4D97-AF65-F5344CB8AC3E}">
        <p14:creationId xmlns:p14="http://schemas.microsoft.com/office/powerpoint/2010/main" val="374133459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0"/>
            <a:ext cx="8274334" cy="1143000"/>
          </a:xfrm>
        </p:spPr>
        <p:txBody>
          <a:bodyPr/>
          <a:lstStyle/>
          <a:p>
            <a:r>
              <a:rPr lang="en-US" dirty="0"/>
              <a:t>People</a:t>
            </a:r>
          </a:p>
        </p:txBody>
      </p:sp>
      <p:sp>
        <p:nvSpPr>
          <p:cNvPr id="3" name="Content Placeholder 2"/>
          <p:cNvSpPr>
            <a:spLocks noGrp="1"/>
          </p:cNvSpPr>
          <p:nvPr>
            <p:ph idx="1"/>
          </p:nvPr>
        </p:nvSpPr>
        <p:spPr>
          <a:xfrm>
            <a:off x="542544" y="2026920"/>
            <a:ext cx="7610819" cy="3429000"/>
          </a:xfrm>
        </p:spPr>
        <p:txBody>
          <a:bodyPr>
            <a:normAutofit fontScale="70000" lnSpcReduction="20000"/>
          </a:bodyPr>
          <a:lstStyle/>
          <a:p>
            <a:pPr marL="0" indent="0">
              <a:lnSpc>
                <a:spcPct val="90000"/>
              </a:lnSpc>
              <a:buNone/>
              <a:defRPr/>
            </a:pPr>
            <a:r>
              <a:rPr lang="en-US" sz="3100" dirty="0">
                <a:solidFill>
                  <a:srgbClr val="000000"/>
                </a:solidFill>
              </a:rPr>
              <a:t>Technology has had a very positive impact on people, but some of the impact could be negative.</a:t>
            </a:r>
          </a:p>
          <a:p>
            <a:pPr marL="0" indent="0">
              <a:lnSpc>
                <a:spcPct val="90000"/>
              </a:lnSpc>
              <a:buNone/>
              <a:defRPr/>
            </a:pPr>
            <a:endParaRPr lang="en-US" sz="3100" dirty="0">
              <a:solidFill>
                <a:srgbClr val="000000"/>
              </a:solidFill>
            </a:endParaRPr>
          </a:p>
          <a:p>
            <a:pPr marL="0" indent="0">
              <a:lnSpc>
                <a:spcPct val="90000"/>
              </a:lnSpc>
              <a:buNone/>
              <a:defRPr/>
            </a:pPr>
            <a:r>
              <a:rPr lang="en-US" sz="3100" dirty="0">
                <a:solidFill>
                  <a:srgbClr val="000000"/>
                </a:solidFill>
              </a:rPr>
              <a:t>Most significant concerns:</a:t>
            </a:r>
          </a:p>
          <a:p>
            <a:pPr marL="0" indent="0">
              <a:lnSpc>
                <a:spcPct val="90000"/>
              </a:lnSpc>
              <a:buNone/>
              <a:defRPr/>
            </a:pPr>
            <a:endParaRPr lang="en-US" sz="3100" dirty="0">
              <a:solidFill>
                <a:srgbClr val="000000"/>
              </a:solidFill>
            </a:endParaRPr>
          </a:p>
          <a:p>
            <a:pPr lvl="1">
              <a:lnSpc>
                <a:spcPct val="90000"/>
              </a:lnSpc>
              <a:defRPr/>
            </a:pPr>
            <a:r>
              <a:rPr lang="en-US" sz="3100" dirty="0">
                <a:solidFill>
                  <a:srgbClr val="FF0000"/>
                </a:solidFill>
              </a:rPr>
              <a:t>Privacy </a:t>
            </a:r>
            <a:r>
              <a:rPr lang="en-US" sz="3100" dirty="0"/>
              <a:t>– What are the threats to personal privacy and how can we protect ourselves?</a:t>
            </a:r>
          </a:p>
          <a:p>
            <a:pPr lvl="1">
              <a:lnSpc>
                <a:spcPct val="90000"/>
              </a:lnSpc>
              <a:defRPr/>
            </a:pPr>
            <a:r>
              <a:rPr lang="en-US" sz="3100" dirty="0">
                <a:solidFill>
                  <a:srgbClr val="FF0000"/>
                </a:solidFill>
              </a:rPr>
              <a:t>Security</a:t>
            </a:r>
            <a:r>
              <a:rPr lang="en-US" sz="3100" dirty="0">
                <a:solidFill>
                  <a:schemeClr val="accent1"/>
                </a:solidFill>
              </a:rPr>
              <a:t> </a:t>
            </a:r>
            <a:r>
              <a:rPr lang="en-US" sz="3100" dirty="0"/>
              <a:t>– How can access</a:t>
            </a:r>
            <a:r>
              <a:rPr lang="en-US" sz="3100" dirty="0">
                <a:solidFill>
                  <a:srgbClr val="FFDA8F"/>
                </a:solidFill>
              </a:rPr>
              <a:t> </a:t>
            </a:r>
            <a:r>
              <a:rPr lang="en-US" sz="3100" dirty="0"/>
              <a:t>to sensitive information be controlled and how can we secure hardware and software?</a:t>
            </a:r>
          </a:p>
          <a:p>
            <a:pPr lvl="1">
              <a:lnSpc>
                <a:spcPct val="90000"/>
              </a:lnSpc>
              <a:defRPr/>
            </a:pPr>
            <a:r>
              <a:rPr lang="en-US" sz="3100" dirty="0">
                <a:solidFill>
                  <a:srgbClr val="FF0000"/>
                </a:solidFill>
              </a:rPr>
              <a:t>Ethics</a:t>
            </a:r>
            <a:r>
              <a:rPr lang="en-US" sz="3100" dirty="0">
                <a:solidFill>
                  <a:schemeClr val="accent1"/>
                </a:solidFill>
              </a:rPr>
              <a:t> </a:t>
            </a:r>
            <a:r>
              <a:rPr lang="en-US" sz="3100" dirty="0"/>
              <a:t>– How do the actions of individual users and companies affect society?</a:t>
            </a:r>
          </a:p>
          <a:p>
            <a:endParaRPr lang="en-US" dirty="0"/>
          </a:p>
        </p:txBody>
      </p:sp>
      <p:pic>
        <p:nvPicPr>
          <p:cNvPr id="1026" name="Picture 2" descr="Graphic of a potential group of computer uers.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53889" y="4038528"/>
            <a:ext cx="3017520" cy="2016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2285946"/>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Privacy</a:t>
            </a:r>
          </a:p>
        </p:txBody>
      </p:sp>
      <p:sp>
        <p:nvSpPr>
          <p:cNvPr id="3" name="Content Placeholder 2"/>
          <p:cNvSpPr>
            <a:spLocks noGrp="1"/>
          </p:cNvSpPr>
          <p:nvPr>
            <p:ph idx="1"/>
          </p:nvPr>
        </p:nvSpPr>
        <p:spPr>
          <a:xfrm>
            <a:off x="1506071" y="1676400"/>
            <a:ext cx="9508175" cy="4308938"/>
          </a:xfrm>
        </p:spPr>
        <p:txBody>
          <a:bodyPr>
            <a:normAutofit/>
          </a:bodyPr>
          <a:lstStyle/>
          <a:p>
            <a:pPr>
              <a:defRPr/>
            </a:pPr>
            <a:r>
              <a:rPr lang="en-US" sz="2400" dirty="0">
                <a:solidFill>
                  <a:srgbClr val="FF0000"/>
                </a:solidFill>
              </a:rPr>
              <a:t>Privacy</a:t>
            </a:r>
            <a:r>
              <a:rPr lang="en-US" sz="2400" dirty="0"/>
              <a:t> – concerns the collection and use of data about individuals</a:t>
            </a:r>
          </a:p>
          <a:p>
            <a:pPr>
              <a:defRPr/>
            </a:pPr>
            <a:r>
              <a:rPr lang="en-US" sz="2400" dirty="0"/>
              <a:t>Three primary privacy issues: </a:t>
            </a:r>
          </a:p>
          <a:p>
            <a:pPr lvl="1">
              <a:defRPr/>
            </a:pPr>
            <a:r>
              <a:rPr lang="en-US" dirty="0">
                <a:solidFill>
                  <a:srgbClr val="000000"/>
                </a:solidFill>
              </a:rPr>
              <a:t>Accuracy – responsibility of those who collect data</a:t>
            </a:r>
          </a:p>
          <a:p>
            <a:pPr lvl="2">
              <a:defRPr/>
            </a:pPr>
            <a:r>
              <a:rPr lang="en-US" sz="2400" dirty="0">
                <a:solidFill>
                  <a:srgbClr val="000000"/>
                </a:solidFill>
              </a:rPr>
              <a:t>Must be secure and correct</a:t>
            </a:r>
          </a:p>
          <a:p>
            <a:pPr lvl="1">
              <a:defRPr/>
            </a:pPr>
            <a:r>
              <a:rPr lang="en-US" dirty="0">
                <a:solidFill>
                  <a:srgbClr val="000000"/>
                </a:solidFill>
              </a:rPr>
              <a:t>Property – who owns data and who has rights to software</a:t>
            </a:r>
          </a:p>
          <a:p>
            <a:pPr lvl="1">
              <a:defRPr/>
            </a:pPr>
            <a:r>
              <a:rPr lang="en-US" dirty="0">
                <a:solidFill>
                  <a:srgbClr val="000000"/>
                </a:solidFill>
              </a:rPr>
              <a:t>Access – responsibility of those who control data and use of data</a:t>
            </a:r>
          </a:p>
        </p:txBody>
      </p:sp>
    </p:spTree>
    <p:extLst>
      <p:ext uri="{BB962C8B-B14F-4D97-AF65-F5344CB8AC3E}">
        <p14:creationId xmlns:p14="http://schemas.microsoft.com/office/powerpoint/2010/main" val="197344196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Large Databases / Big Data</a:t>
            </a:r>
          </a:p>
        </p:txBody>
      </p:sp>
      <p:sp>
        <p:nvSpPr>
          <p:cNvPr id="3" name="Content Placeholder 2"/>
          <p:cNvSpPr>
            <a:spLocks noGrp="1"/>
          </p:cNvSpPr>
          <p:nvPr>
            <p:ph idx="1"/>
          </p:nvPr>
        </p:nvSpPr>
        <p:spPr>
          <a:xfrm>
            <a:off x="942666" y="1664208"/>
            <a:ext cx="10237911" cy="4462272"/>
          </a:xfrm>
        </p:spPr>
        <p:txBody>
          <a:bodyPr>
            <a:noAutofit/>
          </a:bodyPr>
          <a:lstStyle/>
          <a:p>
            <a:pPr marL="0" indent="0">
              <a:lnSpc>
                <a:spcPct val="80000"/>
              </a:lnSpc>
              <a:buNone/>
              <a:defRPr/>
            </a:pPr>
            <a:r>
              <a:rPr lang="en-US" sz="2000" dirty="0"/>
              <a:t>Large organizations compile information about us daily</a:t>
            </a:r>
          </a:p>
          <a:p>
            <a:pPr marL="0" indent="0">
              <a:lnSpc>
                <a:spcPct val="80000"/>
              </a:lnSpc>
              <a:buNone/>
              <a:defRPr/>
            </a:pPr>
            <a:endParaRPr lang="en-US" sz="2000" dirty="0"/>
          </a:p>
          <a:p>
            <a:pPr>
              <a:lnSpc>
                <a:spcPct val="80000"/>
              </a:lnSpc>
              <a:defRPr/>
            </a:pPr>
            <a:r>
              <a:rPr lang="en-US" sz="2000" dirty="0"/>
              <a:t>Big Data is exploding and ever-growing</a:t>
            </a:r>
          </a:p>
          <a:p>
            <a:pPr lvl="1">
              <a:lnSpc>
                <a:spcPct val="80000"/>
              </a:lnSpc>
              <a:defRPr/>
            </a:pPr>
            <a:r>
              <a:rPr lang="en-US" sz="2000" dirty="0"/>
              <a:t>The federal government alone has over 2000 database</a:t>
            </a:r>
          </a:p>
          <a:p>
            <a:pPr>
              <a:lnSpc>
                <a:spcPct val="80000"/>
              </a:lnSpc>
              <a:defRPr/>
            </a:pPr>
            <a:r>
              <a:rPr lang="en-US" sz="2000" dirty="0"/>
              <a:t>Data collectors include</a:t>
            </a:r>
          </a:p>
          <a:p>
            <a:pPr lvl="1">
              <a:lnSpc>
                <a:spcPct val="80000"/>
              </a:lnSpc>
              <a:defRPr/>
            </a:pPr>
            <a:r>
              <a:rPr lang="en-US" sz="2000" dirty="0"/>
              <a:t>Government agencies</a:t>
            </a:r>
          </a:p>
          <a:p>
            <a:pPr lvl="1">
              <a:lnSpc>
                <a:spcPct val="80000"/>
              </a:lnSpc>
              <a:defRPr/>
            </a:pPr>
            <a:r>
              <a:rPr lang="en-US" sz="2000" dirty="0"/>
              <a:t>Telephone companies</a:t>
            </a:r>
          </a:p>
          <a:p>
            <a:pPr lvl="1">
              <a:lnSpc>
                <a:spcPct val="80000"/>
              </a:lnSpc>
              <a:defRPr/>
            </a:pPr>
            <a:r>
              <a:rPr lang="en-US" sz="2000" dirty="0"/>
              <a:t>Credit card companies</a:t>
            </a:r>
          </a:p>
          <a:p>
            <a:pPr lvl="1">
              <a:lnSpc>
                <a:spcPct val="80000"/>
              </a:lnSpc>
              <a:defRPr/>
            </a:pPr>
            <a:r>
              <a:rPr lang="en-US" sz="2000" dirty="0"/>
              <a:t>Supermarket scanners</a:t>
            </a:r>
          </a:p>
          <a:p>
            <a:pPr lvl="1">
              <a:lnSpc>
                <a:spcPct val="80000"/>
              </a:lnSpc>
              <a:defRPr/>
            </a:pPr>
            <a:r>
              <a:rPr lang="en-US" sz="2000" dirty="0"/>
              <a:t>Financial institutions</a:t>
            </a:r>
          </a:p>
          <a:p>
            <a:pPr lvl="1">
              <a:lnSpc>
                <a:spcPct val="80000"/>
              </a:lnSpc>
              <a:defRPr/>
            </a:pPr>
            <a:r>
              <a:rPr lang="en-US" sz="2000" dirty="0"/>
              <a:t>Search engines</a:t>
            </a:r>
          </a:p>
          <a:p>
            <a:pPr lvl="1">
              <a:lnSpc>
                <a:spcPct val="80000"/>
              </a:lnSpc>
              <a:defRPr/>
            </a:pPr>
            <a:r>
              <a:rPr lang="en-US" sz="2000" dirty="0"/>
              <a:t>Social networking sites</a:t>
            </a:r>
          </a:p>
          <a:p>
            <a:pPr>
              <a:lnSpc>
                <a:spcPct val="80000"/>
              </a:lnSpc>
              <a:defRPr/>
            </a:pPr>
            <a:r>
              <a:rPr lang="en-US" sz="2000" dirty="0"/>
              <a:t>Information Resellers/Brokers</a:t>
            </a:r>
          </a:p>
          <a:p>
            <a:pPr lvl="1">
              <a:lnSpc>
                <a:spcPct val="80000"/>
              </a:lnSpc>
              <a:defRPr/>
            </a:pPr>
            <a:r>
              <a:rPr lang="en-US" sz="2000" dirty="0"/>
              <a:t>Collect and sell personal data</a:t>
            </a:r>
          </a:p>
          <a:p>
            <a:pPr lvl="1">
              <a:lnSpc>
                <a:spcPct val="80000"/>
              </a:lnSpc>
              <a:defRPr/>
            </a:pPr>
            <a:r>
              <a:rPr lang="en-US" sz="2000" dirty="0"/>
              <a:t>Create electronic profiles</a:t>
            </a:r>
          </a:p>
        </p:txBody>
      </p:sp>
      <p:pic>
        <p:nvPicPr>
          <p:cNvPr id="5" name="Picture 4" descr="Graphic of the opening page of Spokeo, and information resellers website."/>
          <p:cNvPicPr>
            <a:picLocks noChangeAspect="1"/>
          </p:cNvPicPr>
          <p:nvPr/>
        </p:nvPicPr>
        <p:blipFill>
          <a:blip r:embed="rId3" cstate="print"/>
          <a:stretch>
            <a:fillRect/>
          </a:stretch>
        </p:blipFill>
        <p:spPr>
          <a:xfrm>
            <a:off x="6061622" y="3124200"/>
            <a:ext cx="2892392" cy="1871472"/>
          </a:xfrm>
          <a:prstGeom prst="rect">
            <a:avLst/>
          </a:prstGeom>
        </p:spPr>
      </p:pic>
      <p:pic>
        <p:nvPicPr>
          <p:cNvPr id="6" name="Picture 5" descr="Graphic of a street-view map from Google. "/>
          <p:cNvPicPr>
            <a:picLocks noChangeAspect="1"/>
          </p:cNvPicPr>
          <p:nvPr/>
        </p:nvPicPr>
        <p:blipFill>
          <a:blip r:embed="rId4" cstate="print"/>
          <a:stretch>
            <a:fillRect/>
          </a:stretch>
        </p:blipFill>
        <p:spPr>
          <a:xfrm>
            <a:off x="9005372" y="4393288"/>
            <a:ext cx="3110430" cy="2153058"/>
          </a:xfrm>
          <a:prstGeom prst="rect">
            <a:avLst/>
          </a:prstGeom>
        </p:spPr>
      </p:pic>
    </p:spTree>
    <p:extLst>
      <p:ext uri="{BB962C8B-B14F-4D97-AF65-F5344CB8AC3E}">
        <p14:creationId xmlns:p14="http://schemas.microsoft.com/office/powerpoint/2010/main" val="3972231431"/>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Large Databases / Big Data (Cont.)</a:t>
            </a:r>
          </a:p>
        </p:txBody>
      </p:sp>
      <p:sp>
        <p:nvSpPr>
          <p:cNvPr id="3" name="Content Placeholder 2"/>
          <p:cNvSpPr>
            <a:spLocks noGrp="1"/>
          </p:cNvSpPr>
          <p:nvPr>
            <p:ph idx="1"/>
          </p:nvPr>
        </p:nvSpPr>
        <p:spPr>
          <a:xfrm>
            <a:off x="1506071" y="1591439"/>
            <a:ext cx="9508175" cy="4308938"/>
          </a:xfrm>
        </p:spPr>
        <p:txBody>
          <a:bodyPr>
            <a:normAutofit lnSpcReduction="10000"/>
          </a:bodyPr>
          <a:lstStyle/>
          <a:p>
            <a:pPr>
              <a:defRPr/>
            </a:pPr>
            <a:r>
              <a:rPr lang="en-US" sz="2400" dirty="0">
                <a:solidFill>
                  <a:srgbClr val="000000"/>
                </a:solidFill>
              </a:rPr>
              <a:t>Personal information is a marketable commodity, which raises many issues:</a:t>
            </a:r>
          </a:p>
          <a:p>
            <a:pPr lvl="1">
              <a:defRPr/>
            </a:pPr>
            <a:r>
              <a:rPr lang="en-US" dirty="0">
                <a:solidFill>
                  <a:srgbClr val="000000"/>
                </a:solidFill>
              </a:rPr>
              <a:t>Collecting public, but personally identifying information (e.g., Google’s Street View)</a:t>
            </a:r>
          </a:p>
          <a:p>
            <a:pPr lvl="1">
              <a:defRPr/>
            </a:pPr>
            <a:r>
              <a:rPr lang="en-US" dirty="0">
                <a:solidFill>
                  <a:srgbClr val="000000"/>
                </a:solidFill>
              </a:rPr>
              <a:t>Spreading information without personal consent, leading to identity theft</a:t>
            </a:r>
          </a:p>
          <a:p>
            <a:pPr lvl="1">
              <a:defRPr/>
            </a:pPr>
            <a:r>
              <a:rPr lang="en-US" dirty="0">
                <a:solidFill>
                  <a:srgbClr val="000000"/>
                </a:solidFill>
              </a:rPr>
              <a:t>Spreading inaccurate information</a:t>
            </a:r>
          </a:p>
          <a:p>
            <a:pPr lvl="2">
              <a:defRPr/>
            </a:pPr>
            <a:r>
              <a:rPr lang="en-US" sz="2400" dirty="0">
                <a:solidFill>
                  <a:srgbClr val="000000"/>
                </a:solidFill>
              </a:rPr>
              <a:t>Mistaken identity </a:t>
            </a:r>
          </a:p>
          <a:p>
            <a:pPr>
              <a:defRPr/>
            </a:pPr>
            <a:r>
              <a:rPr lang="en-US" sz="2400" dirty="0">
                <a:solidFill>
                  <a:srgbClr val="000000"/>
                </a:solidFill>
              </a:rPr>
              <a:t>Freedom of Information Act  </a:t>
            </a:r>
          </a:p>
          <a:p>
            <a:pPr lvl="1">
              <a:defRPr/>
            </a:pPr>
            <a:r>
              <a:rPr lang="en-US" dirty="0">
                <a:solidFill>
                  <a:srgbClr val="000000"/>
                </a:solidFill>
              </a:rPr>
              <a:t>Entitlement to look at your records held by government agencies</a:t>
            </a:r>
          </a:p>
          <a:p>
            <a:endParaRPr lang="en-US" dirty="0"/>
          </a:p>
        </p:txBody>
      </p:sp>
    </p:spTree>
    <p:extLst>
      <p:ext uri="{BB962C8B-B14F-4D97-AF65-F5344CB8AC3E}">
        <p14:creationId xmlns:p14="http://schemas.microsoft.com/office/powerpoint/2010/main" val="1630174383"/>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Private Networks</a:t>
            </a:r>
          </a:p>
        </p:txBody>
      </p:sp>
      <p:sp>
        <p:nvSpPr>
          <p:cNvPr id="3" name="Content Placeholder 2"/>
          <p:cNvSpPr>
            <a:spLocks noGrp="1"/>
          </p:cNvSpPr>
          <p:nvPr>
            <p:ph idx="1"/>
          </p:nvPr>
        </p:nvSpPr>
        <p:spPr>
          <a:xfrm>
            <a:off x="1506071" y="1752600"/>
            <a:ext cx="9508175" cy="4308938"/>
          </a:xfrm>
        </p:spPr>
        <p:txBody>
          <a:bodyPr>
            <a:normAutofit/>
          </a:bodyPr>
          <a:lstStyle/>
          <a:p>
            <a:pPr marL="0" indent="0">
              <a:buNone/>
              <a:defRPr/>
            </a:pPr>
            <a:r>
              <a:rPr lang="en-US" dirty="0"/>
              <a:t>Employee monitoring software</a:t>
            </a:r>
          </a:p>
          <a:p>
            <a:pPr>
              <a:defRPr/>
            </a:pPr>
            <a:r>
              <a:rPr lang="en-US" dirty="0"/>
              <a:t>Employers can monitor e-mail legally</a:t>
            </a:r>
          </a:p>
          <a:p>
            <a:pPr lvl="1">
              <a:defRPr/>
            </a:pPr>
            <a:r>
              <a:rPr lang="en-US" sz="2800" dirty="0"/>
              <a:t>A proposed law could prohibit this type of electronic monitoring or at least require the employer to notify the employee first</a:t>
            </a:r>
          </a:p>
          <a:p>
            <a:endParaRPr lang="en-US" dirty="0"/>
          </a:p>
        </p:txBody>
      </p:sp>
    </p:spTree>
    <p:extLst>
      <p:ext uri="{BB962C8B-B14F-4D97-AF65-F5344CB8AC3E}">
        <p14:creationId xmlns:p14="http://schemas.microsoft.com/office/powerpoint/2010/main" val="4024350170"/>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 and the Web</a:t>
            </a:r>
          </a:p>
        </p:txBody>
      </p:sp>
      <p:sp>
        <p:nvSpPr>
          <p:cNvPr id="3" name="Content Placeholder 2"/>
          <p:cNvSpPr>
            <a:spLocks noGrp="1"/>
          </p:cNvSpPr>
          <p:nvPr>
            <p:ph idx="1"/>
          </p:nvPr>
        </p:nvSpPr>
        <p:spPr>
          <a:xfrm>
            <a:off x="1506071" y="1483709"/>
            <a:ext cx="9440613" cy="5045107"/>
          </a:xfrm>
        </p:spPr>
        <p:txBody>
          <a:bodyPr>
            <a:noAutofit/>
          </a:bodyPr>
          <a:lstStyle/>
          <a:p>
            <a:pPr>
              <a:lnSpc>
                <a:spcPct val="90000"/>
              </a:lnSpc>
              <a:defRPr/>
            </a:pPr>
            <a:r>
              <a:rPr lang="en-US" sz="2200" dirty="0">
                <a:solidFill>
                  <a:srgbClr val="000000"/>
                </a:solidFill>
              </a:rPr>
              <a:t>Illusion of anonymity</a:t>
            </a:r>
          </a:p>
          <a:p>
            <a:pPr lvl="1">
              <a:lnSpc>
                <a:spcPct val="90000"/>
              </a:lnSpc>
              <a:defRPr/>
            </a:pPr>
            <a:r>
              <a:rPr lang="en-US" sz="2200" dirty="0">
                <a:solidFill>
                  <a:srgbClr val="000000"/>
                </a:solidFill>
              </a:rPr>
              <a:t>People are not concerned about privacy when surfing the Internet or when sending e-mail</a:t>
            </a:r>
          </a:p>
          <a:p>
            <a:pPr>
              <a:lnSpc>
                <a:spcPct val="90000"/>
              </a:lnSpc>
              <a:defRPr/>
            </a:pPr>
            <a:r>
              <a:rPr lang="en-US" sz="2200" dirty="0">
                <a:solidFill>
                  <a:srgbClr val="000000"/>
                </a:solidFill>
              </a:rPr>
              <a:t>When browsing the web, critical information is stored on the hard drive in these locations:</a:t>
            </a:r>
          </a:p>
          <a:p>
            <a:pPr lvl="1">
              <a:lnSpc>
                <a:spcPct val="90000"/>
              </a:lnSpc>
              <a:defRPr/>
            </a:pPr>
            <a:r>
              <a:rPr lang="en-US" sz="2200" dirty="0">
                <a:solidFill>
                  <a:srgbClr val="000000"/>
                </a:solidFill>
              </a:rPr>
              <a:t>History Files</a:t>
            </a:r>
          </a:p>
          <a:p>
            <a:pPr lvl="1">
              <a:lnSpc>
                <a:spcPct val="90000"/>
              </a:lnSpc>
              <a:defRPr/>
            </a:pPr>
            <a:r>
              <a:rPr lang="en-US" sz="2200" dirty="0">
                <a:solidFill>
                  <a:srgbClr val="000000"/>
                </a:solidFill>
              </a:rPr>
              <a:t>Temporary Internet Files</a:t>
            </a:r>
          </a:p>
          <a:p>
            <a:pPr lvl="2">
              <a:lnSpc>
                <a:spcPct val="90000"/>
              </a:lnSpc>
              <a:defRPr/>
            </a:pPr>
            <a:r>
              <a:rPr lang="en-US" sz="2200" dirty="0">
                <a:solidFill>
                  <a:srgbClr val="000000"/>
                </a:solidFill>
              </a:rPr>
              <a:t>Browser cache</a:t>
            </a:r>
          </a:p>
          <a:p>
            <a:pPr lvl="1">
              <a:lnSpc>
                <a:spcPct val="90000"/>
              </a:lnSpc>
              <a:defRPr/>
            </a:pPr>
            <a:r>
              <a:rPr lang="en-US" sz="2200" dirty="0">
                <a:solidFill>
                  <a:srgbClr val="000000"/>
                </a:solidFill>
              </a:rPr>
              <a:t>Cookies</a:t>
            </a:r>
          </a:p>
          <a:p>
            <a:pPr marL="1169988" lvl="1">
              <a:lnSpc>
                <a:spcPct val="90000"/>
              </a:lnSpc>
              <a:defRPr/>
            </a:pPr>
            <a:r>
              <a:rPr lang="en-US" sz="2200" dirty="0">
                <a:solidFill>
                  <a:srgbClr val="000000"/>
                </a:solidFill>
              </a:rPr>
              <a:t>First-party cookie</a:t>
            </a:r>
          </a:p>
          <a:p>
            <a:pPr marL="1169988" lvl="1">
              <a:lnSpc>
                <a:spcPct val="90000"/>
              </a:lnSpc>
              <a:defRPr/>
            </a:pPr>
            <a:r>
              <a:rPr lang="en-US" sz="2200" dirty="0">
                <a:solidFill>
                  <a:srgbClr val="000000"/>
                </a:solidFill>
              </a:rPr>
              <a:t>Third-party cookie</a:t>
            </a:r>
          </a:p>
          <a:p>
            <a:pPr lvl="1">
              <a:lnSpc>
                <a:spcPct val="90000"/>
              </a:lnSpc>
              <a:defRPr/>
            </a:pPr>
            <a:r>
              <a:rPr lang="en-US" sz="2200" dirty="0">
                <a:solidFill>
                  <a:srgbClr val="000000"/>
                </a:solidFill>
              </a:rPr>
              <a:t>Privacy Mode</a:t>
            </a:r>
          </a:p>
          <a:p>
            <a:pPr lvl="1">
              <a:lnSpc>
                <a:spcPct val="90000"/>
              </a:lnSpc>
              <a:defRPr/>
            </a:pPr>
            <a:r>
              <a:rPr lang="en-US" sz="2200" dirty="0">
                <a:solidFill>
                  <a:srgbClr val="000000"/>
                </a:solidFill>
              </a:rPr>
              <a:t>Web bugs</a:t>
            </a:r>
          </a:p>
          <a:p>
            <a:pPr lvl="1">
              <a:lnSpc>
                <a:spcPct val="90000"/>
              </a:lnSpc>
              <a:defRPr/>
            </a:pPr>
            <a:r>
              <a:rPr lang="en-US" sz="2200" dirty="0">
                <a:solidFill>
                  <a:srgbClr val="000000"/>
                </a:solidFill>
              </a:rPr>
              <a:t>Spyware </a:t>
            </a:r>
          </a:p>
        </p:txBody>
      </p:sp>
    </p:spTree>
    <p:extLst>
      <p:ext uri="{BB962C8B-B14F-4D97-AF65-F5344CB8AC3E}">
        <p14:creationId xmlns:p14="http://schemas.microsoft.com/office/powerpoint/2010/main" val="1873241128"/>
      </p:ext>
    </p:extLst>
  </p:cSld>
  <p:clrMapOvr>
    <a:masterClrMapping/>
  </p:clrMapOvr>
  <p:transition spd="slow">
    <p:cover/>
  </p:transition>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1"/>
  <p:tag name="MMPROD_UIDATA" val="&lt;database version=&quot;6.0&quot;&gt;&lt;object type=&quot;1&quot; unique_id=&quot;10001&quot;&gt;&lt;object type=&quot;8&quot; unique_id=&quot;10540&quot;&gt;&lt;/object&gt;&lt;object type=&quot;2&quot; unique_id=&quot;10541&quot;&gt;&lt;object type=&quot;3&quot; unique_id=&quot;10542&quot;&gt;&lt;property id=&quot;20148&quot; value=&quot;5&quot;/&gt;&lt;property id=&quot;20300&quot; value=&quot;Slide 1 - &amp;quot;Privacy,  Security,&amp;#x0D;&amp;#x0A;and Ethics&amp;quot;&quot;/&gt;&lt;property id=&quot;20307&quot; value=&quot;257&quot;/&gt;&lt;/object&gt;&lt;object type=&quot;3&quot; unique_id=&quot;10543&quot;&gt;&lt;property id=&quot;20148&quot; value=&quot;5&quot;/&gt;&lt;property id=&quot;20300&quot; value=&quot;Slide 2 - &amp;quot;Learning Objectives&amp;quot;&quot;/&gt;&lt;property id=&quot;20307&quot; value=&quot;259&quot;/&gt;&lt;/object&gt;&lt;object type=&quot;3&quot; unique_id=&quot;10544&quot;&gt;&lt;property id=&quot;20148&quot; value=&quot;5&quot;/&gt;&lt;property id=&quot;20300&quot; value=&quot;Slide 3 - &amp;quot;Introduction&amp;quot;&quot;/&gt;&lt;property id=&quot;20307&quot; value=&quot;260&quot;/&gt;&lt;/object&gt;&lt;object type=&quot;3&quot; unique_id=&quot;10545&quot;&gt;&lt;property id=&quot;20148&quot; value=&quot;5&quot;/&gt;&lt;property id=&quot;20300&quot; value=&quot;Slide 4 - &amp;quot;People&amp;quot;&quot;/&gt;&lt;property id=&quot;20307&quot; value=&quot;261&quot;/&gt;&lt;/object&gt;&lt;object type=&quot;3&quot; unique_id=&quot;10546&quot;&gt;&lt;property id=&quot;20148&quot; value=&quot;5&quot;/&gt;&lt;property id=&quot;20300&quot; value=&quot;Slide 5 - &amp;quot;Privacy&amp;quot;&quot;/&gt;&lt;property id=&quot;20307&quot; value=&quot;262&quot;/&gt;&lt;/object&gt;&lt;object type=&quot;3&quot; unique_id=&quot;10547&quot;&gt;&lt;property id=&quot;20148&quot; value=&quot;5&quot;/&gt;&lt;property id=&quot;20300&quot; value=&quot;Slide 6 - &amp;quot;Large Databases&amp;quot;&quot;/&gt;&lt;property id=&quot;20307&quot; value=&quot;263&quot;/&gt;&lt;/object&gt;&lt;object type=&quot;3&quot; unique_id=&quot;10548&quot;&gt;&lt;property id=&quot;20148&quot; value=&quot;5&quot;/&gt;&lt;property id=&quot;20300&quot; value=&quot;Slide 7 - &amp;quot;Large Databases (Cont.)&amp;quot;&quot;/&gt;&lt;property id=&quot;20307&quot; value=&quot;264&quot;/&gt;&lt;/object&gt;&lt;object type=&quot;3&quot; unique_id=&quot;10549&quot;&gt;&lt;property id=&quot;20148&quot; value=&quot;5&quot;/&gt;&lt;property id=&quot;20300&quot; value=&quot;Slide 8 - &amp;quot;Private Networks&amp;quot;&quot;/&gt;&lt;property id=&quot;20307&quot; value=&quot;265&quot;/&gt;&lt;/object&gt;&lt;object type=&quot;3&quot; unique_id=&quot;10550&quot;&gt;&lt;property id=&quot;20148&quot; value=&quot;5&quot;/&gt;&lt;property id=&quot;20300&quot; value=&quot;Slide 9 - &amp;quot;The Internet and the Web&amp;quot;&quot;/&gt;&lt;property id=&quot;20307&quot; value=&quot;266&quot;/&gt;&lt;/object&gt;&lt;object type=&quot;3&quot; unique_id=&quot;10551&quot;&gt;&lt;property id=&quot;20148&quot; value=&quot;5&quot;/&gt;&lt;property id=&quot;20300&quot; value=&quot;Slide 10 - &amp;quot;History Files and Temporary Internet Files&amp;quot;&quot;/&gt;&lt;property id=&quot;20307&quot; value=&quot;267&quot;/&gt;&lt;/object&gt;&lt;object type=&quot;3&quot; unique_id=&quot;10552&quot;&gt;&lt;property id=&quot;20148&quot; value=&quot;5&quot;/&gt;&lt;property id=&quot;20300&quot; value=&quot;Slide 11 - &amp;quot;Cookies&amp;quot;&quot;/&gt;&lt;property id=&quot;20307&quot; value=&quot;268&quot;/&gt;&lt;/object&gt;&lt;object type=&quot;3&quot; unique_id=&quot;10553&quot;&gt;&lt;property id=&quot;20148&quot; value=&quot;5&quot;/&gt;&lt;property id=&quot;20300&quot; value=&quot;Slide 12 - &amp;quot;Privacy Modes&amp;quot;&quot;/&gt;&lt;property id=&quot;20307&quot; value=&quot;269&quot;/&gt;&lt;/object&gt;&lt;object type=&quot;3&quot; unique_id=&quot;10554&quot;&gt;&lt;property id=&quot;20148&quot; value=&quot;5&quot;/&gt;&lt;property id=&quot;20300&quot; value=&quot;Slide 13 - &amp;quot;Privacy Threats&amp;quot;&quot;/&gt;&lt;property id=&quot;20307&quot; value=&quot;270&quot;/&gt;&lt;/object&gt;&lt;object type=&quot;3&quot; unique_id=&quot;10555&quot;&gt;&lt;property id=&quot;20148&quot; value=&quot;5&quot;/&gt;&lt;property id=&quot;20300&quot; value=&quot;Slide 14 - &amp;quot;Online Identity&amp;quot;&quot;/&gt;&lt;property id=&quot;20307&quot; value=&quot;271&quot;/&gt;&lt;/object&gt;&lt;object type=&quot;3&quot; unique_id=&quot;10556&quot;&gt;&lt;property id=&quot;20148&quot; value=&quot;5&quot;/&gt;&lt;property id=&quot;20300&quot; value=&quot;Slide 15 - &amp;quot;Security&amp;quot;&quot;/&gt;&lt;property id=&quot;20307&quot; value=&quot;272&quot;/&gt;&lt;/object&gt;&lt;object type=&quot;3&quot; unique_id=&quot;10557&quot;&gt;&lt;property id=&quot;20148&quot; value=&quot;5&quot;/&gt;&lt;property id=&quot;20300&quot; value=&quot;Slide 16 - &amp;quot;Forms of Computer Crime&amp;quot;&quot;/&gt;&lt;property id=&quot;20307&quot; value=&quot;286&quot;/&gt;&lt;/object&gt;&lt;object type=&quot;3&quot; unique_id=&quot;10558&quot;&gt;&lt;property id=&quot;20148&quot; value=&quot;5&quot;/&gt;&lt;property id=&quot;20300&quot; value=&quot;Slide 17 - &amp;quot;Malicious Programs - Malware&amp;quot;&quot;/&gt;&lt;property id=&quot;20307&quot; value=&quot;273&quot;/&gt;&lt;/object&gt;&lt;object type=&quot;3&quot; unique_id=&quot;10559&quot;&gt;&lt;property id=&quot;20148&quot; value=&quot;5&quot;/&gt;&lt;property id=&quot;20300&quot; value=&quot;Slide 18 - &amp;quot;Cyber Crime&amp;quot;&quot;/&gt;&lt;property id=&quot;20307&quot; value=&quot;287&quot;/&gt;&lt;/object&gt;&lt;object type=&quot;3&quot; unique_id=&quot;10560&quot;&gt;&lt;property id=&quot;20148&quot; value=&quot;5&quot;/&gt;&lt;property id=&quot;20300&quot; value=&quot;Slide 19 - &amp;quot;Internet Scams&amp;quot;&quot;/&gt;&lt;property id=&quot;20307&quot; value=&quot;288&quot;/&gt;&lt;/object&gt;&lt;object type=&quot;3&quot; unique_id=&quot;10561&quot;&gt;&lt;property id=&quot;20148&quot; value=&quot;5&quot;/&gt;&lt;property id=&quot;20300&quot; value=&quot;Slide 20 - &amp;quot;Types of Internet Scams&amp;quot;&quot;/&gt;&lt;property id=&quot;20307&quot; value=&quot;289&quot;/&gt;&lt;/object&gt;&lt;object type=&quot;3&quot; unique_id=&quot;10562&quot;&gt;&lt;property id=&quot;20148&quot; value=&quot;5&quot;/&gt;&lt;property id=&quot;20300&quot; value=&quot;Slide 21 - &amp;quot;Measures to Protect Computer Security&amp;quot;&quot;/&gt;&lt;property id=&quot;20307&quot; value=&quot;276&quot;/&gt;&lt;/object&gt;&lt;object type=&quot;3&quot; unique_id=&quot;10563&quot;&gt;&lt;property id=&quot;20148&quot; value=&quot;5&quot;/&gt;&lt;property id=&quot;20300&quot; value=&quot;Slide 22 - &amp;quot;Restricting Access&amp;quot;&quot;/&gt;&lt;property id=&quot;20307&quot; value=&quot;277&quot;/&gt;&lt;/object&gt;&lt;object type=&quot;3&quot; unique_id=&quot;10564&quot;&gt;&lt;property id=&quot;20148&quot; value=&quot;5&quot;/&gt;&lt;property id=&quot;20300&quot; value=&quot;Slide 23 - &amp;quot;Automated Security Tasks&amp;quot;&quot;/&gt;&lt;property id=&quot;20307&quot; value=&quot;290&quot;/&gt;&lt;/object&gt;&lt;object type=&quot;3&quot; unique_id=&quot;10565&quot;&gt;&lt;property id=&quot;20148&quot; value=&quot;5&quot;/&gt;&lt;property id=&quot;20300&quot; value=&quot;Slide 24 - &amp;quot;Encryption&amp;quot;&quot;/&gt;&lt;property id=&quot;20307&quot; value=&quot;278&quot;/&gt;&lt;/object&gt;&lt;object type=&quot;3&quot; unique_id=&quot;10566&quot;&gt;&lt;property id=&quot;20148&quot; value=&quot;5&quot;/&gt;&lt;property id=&quot;20300&quot; value=&quot;Slide 25 - &amp;quot;Anticipating Disasters&amp;quot;&quot;/&gt;&lt;property id=&quot;20307&quot; value=&quot;279&quot;/&gt;&lt;/object&gt;&lt;object type=&quot;3&quot; unique_id=&quot;10567&quot;&gt;&lt;property id=&quot;20148&quot; value=&quot;5&quot;/&gt;&lt;property id=&quot;20300&quot; value=&quot;Slide 26 - &amp;quot;Making IT Work for You ~ &amp;#x0D;&amp;#x0A;Cloud-Based Backup&amp;quot;&quot;/&gt;&lt;property id=&quot;20307&quot; value=&quot;280&quot;/&gt;&lt;/object&gt;&lt;object type=&quot;3&quot; unique_id=&quot;10568&quot;&gt;&lt;property id=&quot;20148&quot; value=&quot;5&quot;/&gt;&lt;property id=&quot;20300&quot; value=&quot;Slide 27 - &amp;quot;Ethics&amp;quot;&quot;/&gt;&lt;property id=&quot;20307&quot; value=&quot;281&quot;/&gt;&lt;/object&gt;&lt;object type=&quot;3&quot; unique_id=&quot;10569&quot;&gt;&lt;property id=&quot;20148&quot; value=&quot;5&quot;/&gt;&lt;property id=&quot;20300&quot; value=&quot;Slide 28 - &amp;quot;Plagiarism&amp;quot;&quot;/&gt;&lt;property id=&quot;20307&quot; value=&quot;291&quot;/&gt;&lt;/object&gt;&lt;object type=&quot;3&quot; unique_id=&quot;10570&quot;&gt;&lt;property id=&quot;20148&quot; value=&quot;5&quot;/&gt;&lt;property id=&quot;20300&quot; value=&quot;Slide 29 - &amp;quot;Careers in IT&amp;quot;&quot;/&gt;&lt;property id=&quot;20307&quot; value=&quot;282&quot;/&gt;&lt;/object&gt;&lt;object type=&quot;3&quot; unique_id=&quot;10571&quot;&gt;&lt;property id=&quot;20148&quot; value=&quot;5&quot;/&gt;&lt;property id=&quot;20300&quot; value=&quot;Slide 30 - &amp;quot;A Look to the Future ~ &amp;#x0D;&amp;#x0A;The End of Anonymity&amp;quot;&quot;/&gt;&lt;property id=&quot;20307&quot; value=&quot;283&quot;/&gt;&lt;/object&gt;&lt;object type=&quot;3&quot; unique_id=&quot;10572&quot;&gt;&lt;property id=&quot;20148&quot; value=&quot;5&quot;/&gt;&lt;property id=&quot;20300&quot; value=&quot;Slide 31 - &amp;quot;Open-Ended Questions (Page 1 of 3)&amp;quot;&quot;/&gt;&lt;property id=&quot;20307&quot; value=&quot;284&quot;/&gt;&lt;/object&gt;&lt;object type=&quot;3&quot; unique_id=&quot;10573&quot;&gt;&lt;property id=&quot;20148&quot; value=&quot;5&quot;/&gt;&lt;property id=&quot;20300&quot; value=&quot;Slide 32 - &amp;quot;Open-Ended Questions (Page 2 of 2)&amp;quot;&quot;/&gt;&lt;property id=&quot;20307&quot; value=&quot;285&quot;/&gt;&lt;/object&gt;&lt;/object&gt;&lt;/object&gt;&lt;/database&gt;"/>
</p:tagLst>
</file>

<file path=ppt/theme/theme1.xml><?xml version="1.0" encoding="utf-8"?>
<a:theme xmlns:a="http://schemas.openxmlformats.org/drawingml/2006/main" name="1_Office Theme">
  <a:themeElements>
    <a:clrScheme name="CE 2017-2">
      <a:dk1>
        <a:sysClr val="windowText" lastClr="000000"/>
      </a:dk1>
      <a:lt1>
        <a:sysClr val="window" lastClr="FFFFFF"/>
      </a:lt1>
      <a:dk2>
        <a:srgbClr val="7996BE"/>
      </a:dk2>
      <a:lt2>
        <a:srgbClr val="DAD7BC"/>
      </a:lt2>
      <a:accent1>
        <a:srgbClr val="FFE894"/>
      </a:accent1>
      <a:accent2>
        <a:srgbClr val="344A6B"/>
      </a:accent2>
      <a:accent3>
        <a:srgbClr val="F79758"/>
      </a:accent3>
      <a:accent4>
        <a:srgbClr val="889F76"/>
      </a:accent4>
      <a:accent5>
        <a:srgbClr val="1C9FC6"/>
      </a:accent5>
      <a:accent6>
        <a:srgbClr val="D15845"/>
      </a:accent6>
      <a:hlink>
        <a:srgbClr val="0563C1"/>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omputingEssentials2017_template.potx" id="{7476FDF7-D713-474E-BE2D-24E9353ABC22}" vid="{49DEB174-0739-487E-910A-FAEF1403B2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ComputingEssentials2017_template</Template>
  <TotalTime>810</TotalTime>
  <Words>3834</Words>
  <Application>Microsoft Office PowerPoint</Application>
  <PresentationFormat>Widescreen</PresentationFormat>
  <Paragraphs>437</Paragraphs>
  <Slides>33</Slides>
  <Notes>32</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Verdana</vt:lpstr>
      <vt:lpstr>Wingdings 2</vt:lpstr>
      <vt:lpstr>1_Office Theme</vt:lpstr>
      <vt:lpstr>Privacy,  Security, and Ethics</vt:lpstr>
      <vt:lpstr>Learning Objectives</vt:lpstr>
      <vt:lpstr>Introduction</vt:lpstr>
      <vt:lpstr>People</vt:lpstr>
      <vt:lpstr>Privacy</vt:lpstr>
      <vt:lpstr>Large Databases / Big Data</vt:lpstr>
      <vt:lpstr>Large Databases / Big Data (Cont.)</vt:lpstr>
      <vt:lpstr>Private Networks</vt:lpstr>
      <vt:lpstr>The Internet and the Web</vt:lpstr>
      <vt:lpstr>History Files and Temporary Internet Files</vt:lpstr>
      <vt:lpstr>Cookies</vt:lpstr>
      <vt:lpstr>Privacy Modes</vt:lpstr>
      <vt:lpstr>Privacy Threats</vt:lpstr>
      <vt:lpstr>Online Identity</vt:lpstr>
      <vt:lpstr>Security</vt:lpstr>
      <vt:lpstr>Forms of Computer Crime</vt:lpstr>
      <vt:lpstr>Cyber Crime</vt:lpstr>
      <vt:lpstr>Internet Scams</vt:lpstr>
      <vt:lpstr>Types of Internet Scams</vt:lpstr>
      <vt:lpstr>Malicious Software</vt:lpstr>
      <vt:lpstr>Malicious Hardware</vt:lpstr>
      <vt:lpstr>Measures to Protect Computer Security</vt:lpstr>
      <vt:lpstr>Restricting Access</vt:lpstr>
      <vt:lpstr>Automated Security Tasks</vt:lpstr>
      <vt:lpstr>Encryption</vt:lpstr>
      <vt:lpstr>Anticipating Disasters</vt:lpstr>
      <vt:lpstr>Recent Data Privacy Trends</vt:lpstr>
      <vt:lpstr>Making IT Work for You ~  Cloud-Based Backup</vt:lpstr>
      <vt:lpstr>Ethics</vt:lpstr>
      <vt:lpstr>Plagiarism</vt:lpstr>
      <vt:lpstr>Careers in IT</vt:lpstr>
      <vt:lpstr>Open-Ended Questions (Page 1 of 3)</vt:lpstr>
      <vt:lpstr>Open-Ended Questions (Page 2 of 2)</vt:lpstr>
    </vt:vector>
  </TitlesOfParts>
  <Company>McGraw-Hill 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Privacy,  Security, and Ethics</dc:title>
  <dc:creator>Rachelle Hall</dc:creator>
  <cp:lastModifiedBy>Aryati Bakri</cp:lastModifiedBy>
  <cp:revision>28</cp:revision>
  <dcterms:created xsi:type="dcterms:W3CDTF">2016-02-05T17:42:30Z</dcterms:created>
  <dcterms:modified xsi:type="dcterms:W3CDTF">2024-10-24T13:54:59Z</dcterms:modified>
</cp:coreProperties>
</file>

<file path=docProps/thumbnail.jpeg>
</file>